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  <p:sldMasterId id="2147483686" r:id="rId4"/>
  </p:sldMasterIdLst>
  <p:notesMasterIdLst>
    <p:notesMasterId r:id="rId32"/>
  </p:notesMasterIdLst>
  <p:sldIdLst>
    <p:sldId id="260" r:id="rId5"/>
    <p:sldId id="259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279" r:id="rId16"/>
    <p:sldId id="280" r:id="rId17"/>
    <p:sldId id="281" r:id="rId18"/>
    <p:sldId id="286" r:id="rId19"/>
    <p:sldId id="287" r:id="rId20"/>
    <p:sldId id="272" r:id="rId21"/>
    <p:sldId id="263" r:id="rId22"/>
    <p:sldId id="261" r:id="rId23"/>
    <p:sldId id="276" r:id="rId24"/>
    <p:sldId id="277" r:id="rId25"/>
    <p:sldId id="274" r:id="rId26"/>
    <p:sldId id="288" r:id="rId27"/>
    <p:sldId id="265" r:id="rId28"/>
    <p:sldId id="289" r:id="rId29"/>
    <p:sldId id="290" r:id="rId30"/>
    <p:sldId id="266" r:id="rId31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DC088-1B05-4F66-BDF6-C1A32C9089CD}" type="datetimeFigureOut">
              <a:rPr lang="es-AR" smtClean="0"/>
              <a:t>29/06/2016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3E14ED-7485-4B18-9632-B5856D973F5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67166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E14ED-7485-4B18-9632-B5856D973F5F}" type="slidenum">
              <a:rPr lang="es-AR" smtClean="0"/>
              <a:t>19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34361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F8BB5-A285-407A-BD84-284825AFF58D}" type="datetimeFigureOut">
              <a:rPr lang="es-AR" smtClean="0"/>
              <a:t>29/06/2016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0561-00EA-485D-B2E8-B529577DB5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69634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F8BB5-A285-407A-BD84-284825AFF58D}" type="datetimeFigureOut">
              <a:rPr lang="es-AR" smtClean="0"/>
              <a:t>29/06/2016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0561-00EA-485D-B2E8-B529577DB5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78020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F8BB5-A285-407A-BD84-284825AFF58D}" type="datetimeFigureOut">
              <a:rPr lang="es-AR" smtClean="0"/>
              <a:t>29/06/2016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0561-00EA-485D-B2E8-B529577DB5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401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ì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4 Grupo"/>
          <p:cNvGrpSpPr>
            <a:grpSpLocks/>
          </p:cNvGrpSpPr>
          <p:nvPr userDrawn="1"/>
        </p:nvGrpSpPr>
        <p:grpSpPr bwMode="auto">
          <a:xfrm>
            <a:off x="0" y="0"/>
            <a:ext cx="4284663" cy="6858000"/>
            <a:chOff x="0" y="0"/>
            <a:chExt cx="4283968" cy="6858000"/>
          </a:xfrm>
        </p:grpSpPr>
        <p:sp>
          <p:nvSpPr>
            <p:cNvPr id="5" name="5 Rectángulo"/>
            <p:cNvSpPr/>
            <p:nvPr/>
          </p:nvSpPr>
          <p:spPr>
            <a:xfrm>
              <a:off x="0" y="0"/>
              <a:ext cx="2123730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AR"/>
            </a:p>
          </p:txBody>
        </p:sp>
        <p:sp>
          <p:nvSpPr>
            <p:cNvPr id="6" name="6 Triángulo rectángulo"/>
            <p:cNvSpPr/>
            <p:nvPr/>
          </p:nvSpPr>
          <p:spPr>
            <a:xfrm>
              <a:off x="0" y="1916113"/>
              <a:ext cx="4283968" cy="4941887"/>
            </a:xfrm>
            <a:prstGeom prst="rtTriangle">
              <a:avLst/>
            </a:prstGeom>
            <a:solidFill>
              <a:srgbClr val="009B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AR"/>
            </a:p>
          </p:txBody>
        </p:sp>
        <p:sp>
          <p:nvSpPr>
            <p:cNvPr id="7" name="7 Triángulo rectángulo"/>
            <p:cNvSpPr/>
            <p:nvPr/>
          </p:nvSpPr>
          <p:spPr>
            <a:xfrm>
              <a:off x="0" y="3068638"/>
              <a:ext cx="3347495" cy="3789362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AR"/>
            </a:p>
          </p:txBody>
        </p:sp>
      </p:grpSp>
      <p:sp>
        <p:nvSpPr>
          <p:cNvPr id="8" name="8 Rectángulo"/>
          <p:cNvSpPr/>
          <p:nvPr userDrawn="1"/>
        </p:nvSpPr>
        <p:spPr>
          <a:xfrm>
            <a:off x="2124075" y="0"/>
            <a:ext cx="70199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0" name="2 Marcador de contenido"/>
          <p:cNvSpPr>
            <a:spLocks noGrp="1"/>
          </p:cNvSpPr>
          <p:nvPr>
            <p:ph idx="1"/>
          </p:nvPr>
        </p:nvSpPr>
        <p:spPr>
          <a:xfrm>
            <a:off x="2195736" y="1700808"/>
            <a:ext cx="6491064" cy="4425355"/>
          </a:xfrm>
        </p:spPr>
        <p:txBody>
          <a:bodyPr>
            <a:normAutofit/>
          </a:bodyPr>
          <a:lstStyle>
            <a:lvl1pPr>
              <a:buFont typeface="Wingdings" pitchFamily="2" charset="2"/>
              <a:buChar char="ü"/>
              <a:defRPr sz="3200"/>
            </a:lvl1pPr>
            <a:lvl2pPr>
              <a:buFont typeface="Wingdings" pitchFamily="2" charset="2"/>
              <a:buChar char="§"/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AR" dirty="0"/>
          </a:p>
        </p:txBody>
      </p:sp>
      <p:sp>
        <p:nvSpPr>
          <p:cNvPr id="11" name="2 Marcador de texto"/>
          <p:cNvSpPr>
            <a:spLocks noGrp="1"/>
          </p:cNvSpPr>
          <p:nvPr>
            <p:ph type="body" idx="13"/>
          </p:nvPr>
        </p:nvSpPr>
        <p:spPr>
          <a:xfrm>
            <a:off x="2195736" y="260648"/>
            <a:ext cx="6480720" cy="1068139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9" name="1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DEE1C-6C4A-40C1-92F4-71293297DA70}" type="datetimeFigureOut">
              <a:rPr lang="es-AR"/>
              <a:pPr>
                <a:defRPr/>
              </a:pPr>
              <a:t>29/06/2016</a:t>
            </a:fld>
            <a:endParaRPr lang="es-AR"/>
          </a:p>
        </p:txBody>
      </p:sp>
      <p:sp>
        <p:nvSpPr>
          <p:cNvPr id="12" name="2 Marcador de pie de página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3" name="3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F1DD1-B510-46BA-AA98-200CAAADDFB1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0607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515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466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681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9001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2070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27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726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F8BB5-A285-407A-BD84-284825AFF58D}" type="datetimeFigureOut">
              <a:rPr lang="es-AR" smtClean="0"/>
              <a:t>29/06/2016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0561-00EA-485D-B2E8-B529577DB5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073932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2239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0517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8723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1548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ì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4 Grupo"/>
          <p:cNvGrpSpPr>
            <a:grpSpLocks/>
          </p:cNvGrpSpPr>
          <p:nvPr userDrawn="1"/>
        </p:nvGrpSpPr>
        <p:grpSpPr bwMode="auto">
          <a:xfrm>
            <a:off x="0" y="0"/>
            <a:ext cx="4284663" cy="6858000"/>
            <a:chOff x="0" y="0"/>
            <a:chExt cx="4283968" cy="6858000"/>
          </a:xfrm>
        </p:grpSpPr>
        <p:sp>
          <p:nvSpPr>
            <p:cNvPr id="5" name="5 Rectángulo"/>
            <p:cNvSpPr/>
            <p:nvPr/>
          </p:nvSpPr>
          <p:spPr>
            <a:xfrm>
              <a:off x="0" y="0"/>
              <a:ext cx="2123730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AR"/>
            </a:p>
          </p:txBody>
        </p:sp>
        <p:sp>
          <p:nvSpPr>
            <p:cNvPr id="6" name="6 Triángulo rectángulo"/>
            <p:cNvSpPr/>
            <p:nvPr/>
          </p:nvSpPr>
          <p:spPr>
            <a:xfrm>
              <a:off x="0" y="1916113"/>
              <a:ext cx="4283968" cy="4941887"/>
            </a:xfrm>
            <a:prstGeom prst="rtTriangle">
              <a:avLst/>
            </a:prstGeom>
            <a:solidFill>
              <a:srgbClr val="009B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AR"/>
            </a:p>
          </p:txBody>
        </p:sp>
        <p:sp>
          <p:nvSpPr>
            <p:cNvPr id="7" name="7 Triángulo rectángulo"/>
            <p:cNvSpPr/>
            <p:nvPr/>
          </p:nvSpPr>
          <p:spPr>
            <a:xfrm>
              <a:off x="0" y="3068638"/>
              <a:ext cx="3347495" cy="3789362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AR"/>
            </a:p>
          </p:txBody>
        </p:sp>
      </p:grpSp>
      <p:sp>
        <p:nvSpPr>
          <p:cNvPr id="8" name="8 Rectángulo"/>
          <p:cNvSpPr/>
          <p:nvPr userDrawn="1"/>
        </p:nvSpPr>
        <p:spPr>
          <a:xfrm>
            <a:off x="2124075" y="0"/>
            <a:ext cx="70199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0" name="2 Marcador de contenido"/>
          <p:cNvSpPr>
            <a:spLocks noGrp="1"/>
          </p:cNvSpPr>
          <p:nvPr>
            <p:ph idx="1"/>
          </p:nvPr>
        </p:nvSpPr>
        <p:spPr>
          <a:xfrm>
            <a:off x="2195736" y="1700808"/>
            <a:ext cx="6491064" cy="4425355"/>
          </a:xfrm>
        </p:spPr>
        <p:txBody>
          <a:bodyPr>
            <a:normAutofit/>
          </a:bodyPr>
          <a:lstStyle>
            <a:lvl1pPr>
              <a:buFont typeface="Wingdings" pitchFamily="2" charset="2"/>
              <a:buChar char="ü"/>
              <a:defRPr sz="3200"/>
            </a:lvl1pPr>
            <a:lvl2pPr>
              <a:buFont typeface="Wingdings" pitchFamily="2" charset="2"/>
              <a:buChar char="§"/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AR" dirty="0"/>
          </a:p>
        </p:txBody>
      </p:sp>
      <p:sp>
        <p:nvSpPr>
          <p:cNvPr id="11" name="2 Marcador de texto"/>
          <p:cNvSpPr>
            <a:spLocks noGrp="1"/>
          </p:cNvSpPr>
          <p:nvPr>
            <p:ph type="body" idx="13"/>
          </p:nvPr>
        </p:nvSpPr>
        <p:spPr>
          <a:xfrm>
            <a:off x="2195736" y="260648"/>
            <a:ext cx="6480720" cy="1068139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9" name="1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DEE1C-6C4A-40C1-92F4-71293297DA70}" type="datetimeFigureOut">
              <a:rPr lang="es-AR"/>
              <a:pPr>
                <a:defRPr/>
              </a:pPr>
              <a:t>29/06/2016</a:t>
            </a:fld>
            <a:endParaRPr lang="es-AR"/>
          </a:p>
        </p:txBody>
      </p:sp>
      <p:sp>
        <p:nvSpPr>
          <p:cNvPr id="12" name="2 Marcador de pie de página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3" name="3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F1DD1-B510-46BA-AA98-200CAAADDFB1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991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725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7740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2219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7182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371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F8BB5-A285-407A-BD84-284825AFF58D}" type="datetimeFigureOut">
              <a:rPr lang="es-AR" smtClean="0"/>
              <a:t>29/06/2016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0561-00EA-485D-B2E8-B529577DB5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64601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2397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9358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616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6581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5448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0804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774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272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8297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523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F8BB5-A285-407A-BD84-284825AFF58D}" type="datetimeFigureOut">
              <a:rPr lang="es-AR" smtClean="0"/>
              <a:t>29/06/2016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0561-00EA-485D-B2E8-B529577DB5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18969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7973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6084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1205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4407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40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7054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282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F8BB5-A285-407A-BD84-284825AFF58D}" type="datetimeFigureOut">
              <a:rPr lang="es-AR" smtClean="0"/>
              <a:t>29/06/2016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0561-00EA-485D-B2E8-B529577DB5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4994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F8BB5-A285-407A-BD84-284825AFF58D}" type="datetimeFigureOut">
              <a:rPr lang="es-AR" smtClean="0"/>
              <a:t>29/06/2016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0561-00EA-485D-B2E8-B529577DB5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49422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F8BB5-A285-407A-BD84-284825AFF58D}" type="datetimeFigureOut">
              <a:rPr lang="es-AR" smtClean="0"/>
              <a:t>29/06/2016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0561-00EA-485D-B2E8-B529577DB5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4677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F8BB5-A285-407A-BD84-284825AFF58D}" type="datetimeFigureOut">
              <a:rPr lang="es-AR" smtClean="0"/>
              <a:t>29/06/2016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0561-00EA-485D-B2E8-B529577DB5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14336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F8BB5-A285-407A-BD84-284825AFF58D}" type="datetimeFigureOut">
              <a:rPr lang="es-AR" smtClean="0"/>
              <a:t>29/06/2016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0561-00EA-485D-B2E8-B529577DB5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5134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F8BB5-A285-407A-BD84-284825AFF58D}" type="datetimeFigureOut">
              <a:rPr lang="es-AR" smtClean="0"/>
              <a:t>29/06/2016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C0561-00EA-485D-B2E8-B529577DB5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0830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086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746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C707B-4048-4169-8DD0-AD0E0F60888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29/06/2016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BDD2F-F5CA-4DEE-8F55-033EFD3D875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323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ssemprendedores@produccion.gob.ar" TargetMode="External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mogensenmagali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infopac@producci&#243;n.gob.ar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infopac@producci&#243;n.gob.ar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financiamiento@produccion.gob.ar" TargetMode="External"/><Relationship Id="rId2" Type="http://schemas.openxmlformats.org/officeDocument/2006/relationships/hyperlink" Target="http://www.produccion.gob.ar/fonapyme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duccion.gob.ar/regimen-de-bonificacion-de-tasas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duccion.gob.ar/regimen-de-bonificacion-de-tasas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financiamiento@produccion.gob.ar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empresario@produccion.gob.ar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55576" y="1052736"/>
            <a:ext cx="7380312" cy="5818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Triángulo isósceles"/>
          <p:cNvSpPr/>
          <p:nvPr/>
        </p:nvSpPr>
        <p:spPr>
          <a:xfrm rot="5400000">
            <a:off x="-1920083" y="1882475"/>
            <a:ext cx="7677472" cy="3910328"/>
          </a:xfrm>
          <a:prstGeom prst="triangle">
            <a:avLst>
              <a:gd name="adj" fmla="val 49762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Triángulo isósceles"/>
          <p:cNvSpPr/>
          <p:nvPr/>
        </p:nvSpPr>
        <p:spPr>
          <a:xfrm>
            <a:off x="637761" y="3806002"/>
            <a:ext cx="6454519" cy="3191762"/>
          </a:xfrm>
          <a:prstGeom prst="triangle">
            <a:avLst>
              <a:gd name="adj" fmla="val 49807"/>
            </a:avLst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Triángulo isósceles"/>
          <p:cNvSpPr/>
          <p:nvPr/>
        </p:nvSpPr>
        <p:spPr>
          <a:xfrm rot="10800000">
            <a:off x="-33352" y="-1098"/>
            <a:ext cx="2330330" cy="112474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8360"/>
            <a:ext cx="355282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20 CuadroTexto"/>
          <p:cNvSpPr txBox="1"/>
          <p:nvPr/>
        </p:nvSpPr>
        <p:spPr>
          <a:xfrm>
            <a:off x="1131813" y="1232756"/>
            <a:ext cx="69127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5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SUBSECRETARIA DE POLITICAS Y GESTION </a:t>
            </a:r>
            <a:r>
              <a:rPr lang="en-US" sz="25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PyME</a:t>
            </a:r>
            <a:endParaRPr lang="es-AR" sz="25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3943683" y="2659271"/>
            <a:ext cx="38300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PROGRAMAS</a:t>
            </a:r>
          </a:p>
          <a:p>
            <a:pPr algn="ctr"/>
            <a:r>
              <a:rPr lang="en-US" sz="2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29 </a:t>
            </a:r>
            <a:r>
              <a:rPr lang="en-US" sz="2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 </a:t>
            </a:r>
            <a:r>
              <a:rPr lang="es-AR" sz="2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Junio</a:t>
            </a:r>
            <a:r>
              <a:rPr lang="en-US" sz="2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2016</a:t>
            </a:r>
            <a:endParaRPr lang="es-AR" sz="2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024" name="1023 Conector recto"/>
          <p:cNvCxnSpPr/>
          <p:nvPr/>
        </p:nvCxnSpPr>
        <p:spPr>
          <a:xfrm>
            <a:off x="3563888" y="2274550"/>
            <a:ext cx="4176464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99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Triángulo rectángulo"/>
          <p:cNvSpPr/>
          <p:nvPr/>
        </p:nvSpPr>
        <p:spPr>
          <a:xfrm>
            <a:off x="0" y="1916832"/>
            <a:ext cx="4283968" cy="4941168"/>
          </a:xfrm>
          <a:prstGeom prst="rtTriangle">
            <a:avLst/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Triángulo rectángulo"/>
          <p:cNvSpPr/>
          <p:nvPr/>
        </p:nvSpPr>
        <p:spPr>
          <a:xfrm>
            <a:off x="0" y="3068960"/>
            <a:ext cx="3347864" cy="378904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123728" y="0"/>
            <a:ext cx="7020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CuadroTexto"/>
          <p:cNvSpPr txBox="1"/>
          <p:nvPr/>
        </p:nvSpPr>
        <p:spPr>
          <a:xfrm>
            <a:off x="0" y="206787"/>
            <a:ext cx="2123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FOMENTO AL FINANCIAMIENTO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2195736" y="961564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INCORPORA A LAS SRL PARA EMITIR OBLIGACIONES NEGOCIABLES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267744" y="404664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OBLIGACIONES NEGOCIABLES</a:t>
            </a:r>
            <a:endParaRPr lang="es-AR" sz="2800" b="1" dirty="0" smtClean="0">
              <a:solidFill>
                <a:schemeClr val="bg1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267744" y="1772816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FOGAPYME</a:t>
            </a:r>
            <a:endParaRPr lang="es-AR" sz="2800" b="1" dirty="0" smtClean="0">
              <a:solidFill>
                <a:schemeClr val="bg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195736" y="2348880"/>
            <a:ext cx="66247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AMPLIA A ENTIDADES NO FINANCIERAS Y A INSTRUMENTOS EMITIDOS BAJO OFERTA PUBLICA</a:t>
            </a:r>
          </a:p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ELIMINA LIMITE DEL 25% PARA GARANTIAS DIRECTAS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267744" y="3545140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REGIMEN DE BONIFICACION DE TASA</a:t>
            </a:r>
            <a:endParaRPr lang="es-AR" sz="2800" b="1" dirty="0" smtClean="0">
              <a:solidFill>
                <a:schemeClr val="bg1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195736" y="4121204"/>
            <a:ext cx="66247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AMPLIA APLICACION DE CUPO A ENTIDADES NO FINANCIERAS Y </a:t>
            </a:r>
            <a:r>
              <a:rPr lang="en-US" sz="2200" dirty="0" err="1" smtClean="0">
                <a:solidFill>
                  <a:schemeClr val="accent1">
                    <a:lumMod val="75000"/>
                  </a:schemeClr>
                </a:solidFill>
              </a:rPr>
              <a:t>PyMES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 QUE EMITAN BAJO OFERTA PUBLICA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267744" y="5229200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SOCIEDAD GARANTICA RECIPROCA (SGR)</a:t>
            </a:r>
            <a:endParaRPr lang="es-AR" sz="2800" b="1" dirty="0" smtClean="0">
              <a:solidFill>
                <a:schemeClr val="bg1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195736" y="5805264"/>
            <a:ext cx="66247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INCORPORA SANCIONES AL INCUMPLIMIENTO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55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Triángulo rectángulo"/>
          <p:cNvSpPr/>
          <p:nvPr/>
        </p:nvSpPr>
        <p:spPr>
          <a:xfrm>
            <a:off x="0" y="1916832"/>
            <a:ext cx="4283968" cy="4941168"/>
          </a:xfrm>
          <a:prstGeom prst="rtTriangle">
            <a:avLst/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Triángulo rectángulo"/>
          <p:cNvSpPr/>
          <p:nvPr/>
        </p:nvSpPr>
        <p:spPr>
          <a:xfrm>
            <a:off x="0" y="3068960"/>
            <a:ext cx="3347864" cy="378904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123728" y="0"/>
            <a:ext cx="7020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CuadroTexto"/>
          <p:cNvSpPr txBox="1"/>
          <p:nvPr/>
        </p:nvSpPr>
        <p:spPr>
          <a:xfrm>
            <a:off x="0" y="206787"/>
            <a:ext cx="2123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REFORMAS MENORES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2195736" y="961564"/>
            <a:ext cx="66247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USO COMUN DE LA DEFINICION DE LA LEY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267744" y="404664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DEFINICION </a:t>
            </a:r>
            <a:r>
              <a:rPr lang="en-US" sz="2800" b="1" dirty="0" err="1" smtClean="0">
                <a:solidFill>
                  <a:schemeClr val="bg1"/>
                </a:solidFill>
              </a:rPr>
              <a:t>PyME</a:t>
            </a:r>
            <a:endParaRPr lang="es-AR" sz="2800" b="1" dirty="0" smtClean="0">
              <a:solidFill>
                <a:schemeClr val="bg1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267744" y="1412776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REGISTRO </a:t>
            </a:r>
            <a:r>
              <a:rPr lang="en-US" sz="2800" b="1" dirty="0" err="1" smtClean="0">
                <a:solidFill>
                  <a:schemeClr val="bg1"/>
                </a:solidFill>
              </a:rPr>
              <a:t>PyME</a:t>
            </a:r>
            <a:endParaRPr lang="es-AR" sz="2800" b="1" dirty="0" smtClean="0">
              <a:solidFill>
                <a:schemeClr val="bg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195736" y="1988840"/>
            <a:ext cx="66247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SE AMPLIA EL ALCANCE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267744" y="2492896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REGISTRO CONSULTORES </a:t>
            </a:r>
            <a:r>
              <a:rPr lang="en-US" sz="2800" b="1" dirty="0" err="1" smtClean="0">
                <a:solidFill>
                  <a:schemeClr val="bg1"/>
                </a:solidFill>
              </a:rPr>
              <a:t>PyME</a:t>
            </a:r>
            <a:endParaRPr lang="es-AR" sz="2800" b="1" dirty="0" smtClean="0">
              <a:solidFill>
                <a:schemeClr val="bg1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195736" y="3068960"/>
            <a:ext cx="66247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SE MEJORA SU DISEÑO  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267744" y="3574177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CREDITO FISCAL PARA CAPACITACION</a:t>
            </a:r>
            <a:endParaRPr lang="es-AR" sz="2800" b="1" dirty="0" smtClean="0">
              <a:solidFill>
                <a:schemeClr val="bg1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195736" y="4150241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SE PASA EL TOPE DE 8% A 30% BUSCANDO MEJORAR EL ALCANCE EN MICRO Y PEQUEÑAS EMPRESAS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05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Marcador de contenido 1"/>
          <p:cNvSpPr>
            <a:spLocks noGrp="1"/>
          </p:cNvSpPr>
          <p:nvPr>
            <p:ph idx="1"/>
          </p:nvPr>
        </p:nvSpPr>
        <p:spPr>
          <a:xfrm>
            <a:off x="1326468" y="2636912"/>
            <a:ext cx="6491064" cy="1296144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chemeClr val="bg1"/>
                </a:solidFill>
              </a:rPr>
              <a:t>PROGRAMAS PARA LOS EMPRENDEDORES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08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40"/>
          <p:cNvSpPr txBox="1"/>
          <p:nvPr/>
        </p:nvSpPr>
        <p:spPr>
          <a:xfrm>
            <a:off x="0" y="376132"/>
            <a:ext cx="2051720" cy="9646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r">
              <a:buClr>
                <a:srgbClr val="000000"/>
              </a:buClr>
              <a:buSzPct val="25000"/>
              <a:buFont typeface="Arial"/>
              <a:buNone/>
            </a:pPr>
            <a:r>
              <a:rPr lang="es-AR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/>
                <a:cs typeface="Open Sans"/>
                <a:sym typeface="Open Sans"/>
              </a:rPr>
              <a:t>PROGRAMAS DE LA</a:t>
            </a:r>
          </a:p>
          <a:p>
            <a:pPr algn="r">
              <a:buClr>
                <a:srgbClr val="000000"/>
              </a:buClr>
              <a:buSzPct val="25000"/>
              <a:buFont typeface="Arial"/>
              <a:buNone/>
            </a:pPr>
            <a:r>
              <a:rPr lang="es-AR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/>
                <a:cs typeface="Open Sans"/>
                <a:sym typeface="Open Sans"/>
              </a:rPr>
              <a:t>SUBSECRETARÍA DE</a:t>
            </a:r>
          </a:p>
          <a:p>
            <a:pPr algn="r">
              <a:buClr>
                <a:srgbClr val="000000"/>
              </a:buClr>
              <a:buSzPct val="25000"/>
              <a:buFont typeface="Arial"/>
              <a:buNone/>
            </a:pPr>
            <a:r>
              <a:rPr lang="es-AR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/>
                <a:cs typeface="Open Sans"/>
                <a:sym typeface="Open Sans"/>
              </a:rPr>
              <a:t>EMPRENDEDORES</a:t>
            </a:r>
            <a:endParaRPr lang="es-AR" b="1" dirty="0">
              <a:solidFill>
                <a:prstClr val="black">
                  <a:lumMod val="75000"/>
                  <a:lumOff val="25000"/>
                </a:prstClr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2" name="1 Flecha derecha"/>
          <p:cNvSpPr/>
          <p:nvPr/>
        </p:nvSpPr>
        <p:spPr>
          <a:xfrm>
            <a:off x="2339751" y="405228"/>
            <a:ext cx="6620035" cy="115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486678" y="692696"/>
            <a:ext cx="3887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prstClr val="white"/>
                </a:solidFill>
              </a:rPr>
              <a:t>Motivación/Desarrollo de Capacidades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2339752" y="1340768"/>
            <a:ext cx="2160240" cy="230425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5" name="Shape 40"/>
          <p:cNvSpPr txBox="1"/>
          <p:nvPr/>
        </p:nvSpPr>
        <p:spPr>
          <a:xfrm>
            <a:off x="2394012" y="1412776"/>
            <a:ext cx="2051720" cy="19442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60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s-AR" sz="1700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/>
                <a:cs typeface="Open Sans"/>
                <a:sym typeface="Open Sans"/>
              </a:rPr>
              <a:t>Academia Argentina Emprende</a:t>
            </a:r>
          </a:p>
          <a:p>
            <a:pPr>
              <a:spcBef>
                <a:spcPts val="60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s-AR" sz="1700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/>
                <a:cs typeface="Open Sans"/>
                <a:sym typeface="Open Sans"/>
              </a:rPr>
              <a:t>Club Emprendedor</a:t>
            </a:r>
          </a:p>
          <a:p>
            <a:pPr>
              <a:spcBef>
                <a:spcPts val="60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s-AR" sz="1700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/>
                <a:cs typeface="Open Sans"/>
                <a:sym typeface="Open Sans"/>
              </a:rPr>
              <a:t>Ciudades para emprender</a:t>
            </a:r>
          </a:p>
          <a:p>
            <a:pPr>
              <a:spcBef>
                <a:spcPts val="60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s-AR" sz="1700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/>
                <a:cs typeface="Open Sans"/>
                <a:sym typeface="Open Sans"/>
              </a:rPr>
              <a:t>Nodos de innovación social</a:t>
            </a:r>
          </a:p>
        </p:txBody>
      </p:sp>
      <p:sp>
        <p:nvSpPr>
          <p:cNvPr id="16" name="15 Rectángulo"/>
          <p:cNvSpPr/>
          <p:nvPr/>
        </p:nvSpPr>
        <p:spPr>
          <a:xfrm>
            <a:off x="4427984" y="1628800"/>
            <a:ext cx="2160240" cy="213970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7" name="Shape 40"/>
          <p:cNvSpPr txBox="1"/>
          <p:nvPr/>
        </p:nvSpPr>
        <p:spPr>
          <a:xfrm>
            <a:off x="4482244" y="1700808"/>
            <a:ext cx="2051720" cy="1512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60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s-AR" sz="1700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/>
                <a:cs typeface="Open Sans"/>
                <a:sym typeface="Open Sans"/>
              </a:rPr>
              <a:t>PAC emprendedores</a:t>
            </a:r>
          </a:p>
          <a:p>
            <a:pPr>
              <a:spcBef>
                <a:spcPts val="60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s-AR" sz="1700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/>
                <a:cs typeface="Open Sans"/>
                <a:sym typeface="Open Sans"/>
              </a:rPr>
              <a:t>PAC incubadoras</a:t>
            </a:r>
          </a:p>
          <a:p>
            <a:pPr>
              <a:spcBef>
                <a:spcPts val="60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s-AR" sz="1700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/>
                <a:cs typeface="Open Sans"/>
                <a:sym typeface="Open Sans"/>
              </a:rPr>
              <a:t>Capital Semilla</a:t>
            </a:r>
            <a:br>
              <a:rPr lang="es-AR" sz="1700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/>
                <a:cs typeface="Open Sans"/>
                <a:sym typeface="Open Sans"/>
              </a:rPr>
            </a:br>
            <a:endParaRPr lang="es-AR" sz="1700" b="1" dirty="0" smtClean="0">
              <a:solidFill>
                <a:prstClr val="black">
                  <a:lumMod val="75000"/>
                  <a:lumOff val="25000"/>
                </a:prstClr>
              </a:solidFill>
              <a:ea typeface="Open Sans"/>
              <a:cs typeface="Open Sans"/>
              <a:sym typeface="Open Sans"/>
            </a:endParaRPr>
          </a:p>
          <a:p>
            <a:pPr>
              <a:spcBef>
                <a:spcPts val="600"/>
              </a:spcBef>
              <a:buClr>
                <a:srgbClr val="000000"/>
              </a:buClr>
              <a:buSzPct val="25000"/>
              <a:buFont typeface="Arial"/>
              <a:buNone/>
            </a:pPr>
            <a:endParaRPr lang="es-AR" sz="1700" b="1" dirty="0">
              <a:solidFill>
                <a:prstClr val="black">
                  <a:lumMod val="75000"/>
                  <a:lumOff val="25000"/>
                </a:prstClr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18" name="17 Flecha derecha"/>
          <p:cNvSpPr/>
          <p:nvPr/>
        </p:nvSpPr>
        <p:spPr>
          <a:xfrm>
            <a:off x="4430576" y="764704"/>
            <a:ext cx="4529210" cy="1152128"/>
          </a:xfrm>
          <a:prstGeom prst="rightArrow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4428620" y="1037869"/>
            <a:ext cx="3673891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s-ES" b="1" dirty="0" smtClean="0">
                <a:solidFill>
                  <a:prstClr val="white"/>
                </a:solidFill>
              </a:rPr>
              <a:t>Identificación de la idea/Elaboración</a:t>
            </a:r>
          </a:p>
          <a:p>
            <a:pPr>
              <a:lnSpc>
                <a:spcPct val="90000"/>
              </a:lnSpc>
            </a:pPr>
            <a:r>
              <a:rPr lang="es-ES" b="1" dirty="0" smtClean="0">
                <a:solidFill>
                  <a:prstClr val="white"/>
                </a:solidFill>
              </a:rPr>
              <a:t>proyecto</a:t>
            </a:r>
            <a:endParaRPr lang="es-ES" b="1" dirty="0">
              <a:solidFill>
                <a:prstClr val="white"/>
              </a:solidFill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6520918" y="2009372"/>
            <a:ext cx="2160240" cy="213970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1" name="20 Flecha derecha"/>
          <p:cNvSpPr/>
          <p:nvPr/>
        </p:nvSpPr>
        <p:spPr>
          <a:xfrm>
            <a:off x="6523510" y="1145276"/>
            <a:ext cx="2436276" cy="1152128"/>
          </a:xfrm>
          <a:prstGeom prst="right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2" name="Shape 40"/>
          <p:cNvSpPr txBox="1"/>
          <p:nvPr/>
        </p:nvSpPr>
        <p:spPr>
          <a:xfrm>
            <a:off x="6624736" y="2153388"/>
            <a:ext cx="2051720" cy="9258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60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s-AR" sz="1700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/>
                <a:cs typeface="Open Sans"/>
                <a:sym typeface="Open Sans"/>
              </a:rPr>
              <a:t>Fondo de fondos</a:t>
            </a:r>
          </a:p>
          <a:p>
            <a:pPr>
              <a:spcBef>
                <a:spcPts val="60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s-AR" sz="1700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/>
                <a:cs typeface="Open Sans"/>
                <a:sym typeface="Open Sans"/>
              </a:rPr>
              <a:t>Aceleradoras</a:t>
            </a:r>
          </a:p>
          <a:p>
            <a:pPr>
              <a:spcBef>
                <a:spcPts val="600"/>
              </a:spcBef>
              <a:buClr>
                <a:srgbClr val="000000"/>
              </a:buClr>
              <a:buSzPct val="25000"/>
              <a:buFont typeface="Arial"/>
              <a:buNone/>
            </a:pPr>
            <a:endParaRPr lang="es-AR" sz="1700" b="1" dirty="0">
              <a:solidFill>
                <a:prstClr val="black">
                  <a:lumMod val="75000"/>
                  <a:lumOff val="25000"/>
                </a:prstClr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23" name="22 Rectángulo"/>
          <p:cNvSpPr/>
          <p:nvPr/>
        </p:nvSpPr>
        <p:spPr>
          <a:xfrm>
            <a:off x="6588224" y="1516142"/>
            <a:ext cx="1673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prstClr val="white"/>
                </a:solidFill>
              </a:rPr>
              <a:t>Nueva empresa</a:t>
            </a:r>
            <a:endParaRPr lang="es-ES" b="1" dirty="0">
              <a:solidFill>
                <a:prstClr val="white"/>
              </a:solidFill>
            </a:endParaRPr>
          </a:p>
        </p:txBody>
      </p:sp>
      <p:sp>
        <p:nvSpPr>
          <p:cNvPr id="24" name="Right Brace 21"/>
          <p:cNvSpPr/>
          <p:nvPr/>
        </p:nvSpPr>
        <p:spPr>
          <a:xfrm rot="5400000">
            <a:off x="3280007" y="2905603"/>
            <a:ext cx="223951" cy="2077186"/>
          </a:xfrm>
          <a:prstGeom prst="rightBrace">
            <a:avLst>
              <a:gd name="adj1" fmla="val 44614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Shape 40"/>
          <p:cNvSpPr txBox="1"/>
          <p:nvPr/>
        </p:nvSpPr>
        <p:spPr>
          <a:xfrm>
            <a:off x="2411760" y="4051334"/>
            <a:ext cx="2051720" cy="10338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s-AR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/>
                <a:cs typeface="Open Sans"/>
                <a:sym typeface="Open Sans"/>
              </a:rPr>
              <a:t>Promover la generación de más emprendedores</a:t>
            </a:r>
            <a:endParaRPr lang="es-AR" sz="1700" i="1" dirty="0">
              <a:solidFill>
                <a:prstClr val="black">
                  <a:lumMod val="75000"/>
                  <a:lumOff val="25000"/>
                </a:prstClr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26" name="Right Brace 21"/>
          <p:cNvSpPr/>
          <p:nvPr/>
        </p:nvSpPr>
        <p:spPr>
          <a:xfrm rot="5400000">
            <a:off x="5332743" y="3265643"/>
            <a:ext cx="223951" cy="2077186"/>
          </a:xfrm>
          <a:prstGeom prst="rightBrace">
            <a:avLst>
              <a:gd name="adj1" fmla="val 44614"/>
              <a:gd name="adj2" fmla="val 50000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Shape 40"/>
          <p:cNvSpPr txBox="1"/>
          <p:nvPr/>
        </p:nvSpPr>
        <p:spPr>
          <a:xfrm>
            <a:off x="4355976" y="4411374"/>
            <a:ext cx="2182099" cy="17539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s-AR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/>
                <a:cs typeface="Open Sans"/>
                <a:sym typeface="Open Sans"/>
              </a:rPr>
              <a:t>Acelerar el crecimiento de emprendimientos en marcha.</a:t>
            </a:r>
          </a:p>
          <a:p>
            <a:pPr algn="ctr">
              <a:spcBef>
                <a:spcPts val="60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s-AR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/>
                <a:cs typeface="Open Sans"/>
                <a:sym typeface="Open Sans"/>
              </a:rPr>
              <a:t>Desbloquear potencial</a:t>
            </a:r>
            <a:endParaRPr lang="es-AR" sz="1700" i="1" dirty="0">
              <a:solidFill>
                <a:prstClr val="black">
                  <a:lumMod val="75000"/>
                  <a:lumOff val="25000"/>
                </a:prstClr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28" name="Right Brace 21"/>
          <p:cNvSpPr/>
          <p:nvPr/>
        </p:nvSpPr>
        <p:spPr>
          <a:xfrm rot="5400000">
            <a:off x="7486710" y="3509799"/>
            <a:ext cx="223953" cy="2164941"/>
          </a:xfrm>
          <a:prstGeom prst="rightBrace">
            <a:avLst>
              <a:gd name="adj1" fmla="val 44614"/>
              <a:gd name="adj2" fmla="val 5000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Shape 40"/>
          <p:cNvSpPr txBox="1"/>
          <p:nvPr/>
        </p:nvSpPr>
        <p:spPr>
          <a:xfrm>
            <a:off x="6588224" y="4699406"/>
            <a:ext cx="2106571" cy="10338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s-AR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/>
                <a:cs typeface="Open Sans"/>
                <a:sym typeface="Open Sans"/>
              </a:rPr>
              <a:t>Promover la creación de empresas de alto impacto</a:t>
            </a:r>
            <a:endParaRPr lang="es-AR" sz="1700" i="1" dirty="0">
              <a:solidFill>
                <a:prstClr val="black">
                  <a:lumMod val="75000"/>
                  <a:lumOff val="25000"/>
                </a:prstClr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30" name="29 Rectángulo"/>
          <p:cNvSpPr/>
          <p:nvPr/>
        </p:nvSpPr>
        <p:spPr>
          <a:xfrm>
            <a:off x="2407195" y="6237312"/>
            <a:ext cx="1444725" cy="407127"/>
          </a:xfrm>
          <a:prstGeom prst="rect">
            <a:avLst/>
          </a:prstGeom>
          <a:solidFill>
            <a:srgbClr val="0066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1" name="30 Rectángulo"/>
          <p:cNvSpPr/>
          <p:nvPr/>
        </p:nvSpPr>
        <p:spPr>
          <a:xfrm>
            <a:off x="2555776" y="6228020"/>
            <a:ext cx="1083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prstClr val="white"/>
                </a:solidFill>
              </a:rPr>
              <a:t>Individuo</a:t>
            </a:r>
            <a:endParaRPr lang="es-ES" b="1" dirty="0">
              <a:solidFill>
                <a:prstClr val="white"/>
              </a:solidFill>
            </a:endParaRPr>
          </a:p>
        </p:txBody>
      </p:sp>
      <p:sp>
        <p:nvSpPr>
          <p:cNvPr id="32" name="31 Rectángulo"/>
          <p:cNvSpPr/>
          <p:nvPr/>
        </p:nvSpPr>
        <p:spPr>
          <a:xfrm>
            <a:off x="4572000" y="6246604"/>
            <a:ext cx="1791721" cy="407127"/>
          </a:xfrm>
          <a:prstGeom prst="rect">
            <a:avLst/>
          </a:prstGeom>
          <a:solidFill>
            <a:srgbClr val="0066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3" name="32 Rectángulo"/>
          <p:cNvSpPr/>
          <p:nvPr/>
        </p:nvSpPr>
        <p:spPr>
          <a:xfrm>
            <a:off x="4576565" y="6237312"/>
            <a:ext cx="1787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prstClr val="white"/>
                </a:solidFill>
              </a:rPr>
              <a:t>Emprendimiento</a:t>
            </a:r>
            <a:endParaRPr lang="es-ES" b="1" dirty="0">
              <a:solidFill>
                <a:prstClr val="white"/>
              </a:solidFill>
            </a:endParaRPr>
          </a:p>
        </p:txBody>
      </p:sp>
      <p:sp>
        <p:nvSpPr>
          <p:cNvPr id="34" name="33 Rectángulo"/>
          <p:cNvSpPr/>
          <p:nvPr/>
        </p:nvSpPr>
        <p:spPr>
          <a:xfrm>
            <a:off x="6956743" y="6246604"/>
            <a:ext cx="1791721" cy="407127"/>
          </a:xfrm>
          <a:prstGeom prst="rect">
            <a:avLst/>
          </a:prstGeom>
          <a:solidFill>
            <a:srgbClr val="0066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5" name="34 Rectángulo"/>
          <p:cNvSpPr/>
          <p:nvPr/>
        </p:nvSpPr>
        <p:spPr>
          <a:xfrm>
            <a:off x="7017631" y="6237312"/>
            <a:ext cx="1669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prstClr val="white"/>
                </a:solidFill>
              </a:rPr>
              <a:t>Nueva Empresa</a:t>
            </a:r>
            <a:endParaRPr lang="es-ES" b="1" dirty="0">
              <a:solidFill>
                <a:prstClr val="white"/>
              </a:solidFill>
            </a:endParaRPr>
          </a:p>
        </p:txBody>
      </p:sp>
      <p:sp>
        <p:nvSpPr>
          <p:cNvPr id="36" name="35 Flecha derecha"/>
          <p:cNvSpPr/>
          <p:nvPr/>
        </p:nvSpPr>
        <p:spPr>
          <a:xfrm>
            <a:off x="4036618" y="6246604"/>
            <a:ext cx="498870" cy="41958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7" name="36 Flecha derecha"/>
          <p:cNvSpPr/>
          <p:nvPr/>
        </p:nvSpPr>
        <p:spPr>
          <a:xfrm>
            <a:off x="6444208" y="6237312"/>
            <a:ext cx="498870" cy="41958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19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0"/>
          <p:cNvSpPr txBox="1"/>
          <p:nvPr/>
        </p:nvSpPr>
        <p:spPr>
          <a:xfrm>
            <a:off x="2439796" y="1305853"/>
            <a:ext cx="6308668" cy="424629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r>
              <a:rPr lang="es-AR" sz="2800" b="1" dirty="0" smtClean="0">
                <a:solidFill>
                  <a:srgbClr val="0070C0"/>
                </a:solidFill>
                <a:sym typeface="Open Sans"/>
              </a:rPr>
              <a:t>CAPITAL SEMILLA: </a:t>
            </a:r>
            <a:r>
              <a:rPr lang="es-A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  <a:sym typeface="Open Sans"/>
              </a:rPr>
              <a:t>destinado </a:t>
            </a:r>
            <a:r>
              <a:rPr lang="es-AR" sz="28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  <a:sym typeface="Open Sans"/>
              </a:rPr>
              <a:t>a proyectos de estadios </a:t>
            </a:r>
            <a:r>
              <a:rPr lang="es-A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  <a:sym typeface="Open Sans"/>
              </a:rPr>
              <a:t>temprano</a:t>
            </a: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r>
              <a:rPr lang="es-AR" sz="2800" b="1" dirty="0" smtClean="0">
                <a:solidFill>
                  <a:srgbClr val="0070C0"/>
                </a:solidFill>
                <a:sym typeface="Open Sans"/>
              </a:rPr>
              <a:t>PAC </a:t>
            </a: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r>
              <a:rPr lang="es-AR" sz="2800" b="1" dirty="0" smtClean="0">
                <a:solidFill>
                  <a:srgbClr val="0070C0"/>
                </a:solidFill>
                <a:sym typeface="Open Sans"/>
              </a:rPr>
              <a:t>EMPRENDEDORES:</a:t>
            </a:r>
            <a:r>
              <a:rPr lang="es-AR" sz="2800" dirty="0">
                <a:sym typeface="Open Sans"/>
              </a:rPr>
              <a:t> asistencia técnica y adquisiciones</a:t>
            </a:r>
            <a:r>
              <a:rPr lang="es-AR" sz="2800" b="1" dirty="0" smtClean="0">
                <a:solidFill>
                  <a:srgbClr val="0070C0"/>
                </a:solidFill>
                <a:sym typeface="Open Sans"/>
              </a:rPr>
              <a:t> </a:t>
            </a: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>
              <a:solidFill>
                <a:srgbClr val="0070C0"/>
              </a:solidFill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r>
              <a:rPr lang="es-AR" sz="2800" b="1" dirty="0" smtClean="0">
                <a:solidFill>
                  <a:srgbClr val="0070C0"/>
                </a:solidFill>
                <a:sym typeface="Open Sans"/>
              </a:rPr>
              <a:t>FONDO </a:t>
            </a:r>
            <a:r>
              <a:rPr lang="es-AR" sz="2800" b="1" dirty="0">
                <a:solidFill>
                  <a:srgbClr val="0070C0"/>
                </a:solidFill>
                <a:sym typeface="Open Sans"/>
              </a:rPr>
              <a:t>DE </a:t>
            </a:r>
            <a:r>
              <a:rPr lang="es-AR" sz="2800" b="1" dirty="0" smtClean="0">
                <a:solidFill>
                  <a:srgbClr val="0070C0"/>
                </a:solidFill>
                <a:sym typeface="Open Sans"/>
              </a:rPr>
              <a:t>FONDOS:</a:t>
            </a:r>
            <a:r>
              <a:rPr lang="es-AR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Open Sans"/>
              </a:rPr>
              <a:t> e</a:t>
            </a:r>
            <a:r>
              <a:rPr lang="es-A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  <a:sym typeface="Open Sans"/>
              </a:rPr>
              <a:t>mpresas </a:t>
            </a:r>
            <a:r>
              <a:rPr lang="es-AR" sz="28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  <a:sym typeface="Open Sans"/>
              </a:rPr>
              <a:t>de alto </a:t>
            </a:r>
            <a:r>
              <a:rPr lang="es-A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  <a:sym typeface="Open Sans"/>
              </a:rPr>
              <a:t>impacto</a:t>
            </a: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dirty="0">
              <a:solidFill>
                <a:schemeClr val="tx1">
                  <a:lumMod val="85000"/>
                  <a:lumOff val="15000"/>
                </a:schemeClr>
              </a:solidFill>
              <a:ea typeface="Open Sans"/>
              <a:cs typeface="Open Sans"/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r>
              <a:rPr lang="es-AR" sz="2800" b="1" dirty="0">
                <a:solidFill>
                  <a:srgbClr val="0070C0"/>
                </a:solidFill>
                <a:sym typeface="Open Sans"/>
              </a:rPr>
              <a:t>FORTALECIMIENTO DE </a:t>
            </a:r>
            <a:r>
              <a:rPr lang="es-AR" sz="2800" b="1" dirty="0" smtClean="0">
                <a:solidFill>
                  <a:srgbClr val="0070C0"/>
                </a:solidFill>
                <a:sym typeface="Open Sans"/>
              </a:rPr>
              <a:t>INCUBADORAS: </a:t>
            </a:r>
            <a:r>
              <a:rPr lang="es-A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sym typeface="Open Sans"/>
              </a:rPr>
              <a:t>mayor representatividad</a:t>
            </a:r>
            <a:endParaRPr lang="es-AR" sz="2800" dirty="0">
              <a:solidFill>
                <a:srgbClr val="0070C0"/>
              </a:solidFill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dirty="0">
              <a:solidFill>
                <a:schemeClr val="tx1">
                  <a:lumMod val="85000"/>
                  <a:lumOff val="15000"/>
                </a:schemeClr>
              </a:solidFill>
              <a:ea typeface="Open Sans"/>
              <a:cs typeface="Open Sans"/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0" y="206787"/>
            <a:ext cx="2123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FINANCIAMIENTO</a:t>
            </a:r>
            <a:endParaRPr lang="es-A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3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40"/>
          <p:cNvSpPr txBox="1"/>
          <p:nvPr/>
        </p:nvSpPr>
        <p:spPr>
          <a:xfrm>
            <a:off x="2406468" y="372231"/>
            <a:ext cx="6308668" cy="334728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>
              <a:solidFill>
                <a:srgbClr val="0070C0"/>
              </a:solidFill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>
              <a:solidFill>
                <a:srgbClr val="0070C0"/>
              </a:solidFill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>
              <a:solidFill>
                <a:srgbClr val="0070C0"/>
              </a:solidFill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>
              <a:solidFill>
                <a:srgbClr val="0070C0"/>
              </a:solidFill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>
              <a:solidFill>
                <a:srgbClr val="0070C0"/>
              </a:solidFill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>
              <a:solidFill>
                <a:srgbClr val="0070C0"/>
              </a:solidFill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r>
              <a:rPr lang="es-AR" sz="2800" b="1" dirty="0" smtClean="0">
                <a:solidFill>
                  <a:srgbClr val="0070C0"/>
                </a:solidFill>
                <a:sym typeface="Open Sans"/>
              </a:rPr>
              <a:t>ACADEMIA ARGENTINA EMPRENDE: </a:t>
            </a:r>
            <a:endParaRPr lang="es-AR" sz="2800" dirty="0" smtClean="0">
              <a:solidFill>
                <a:schemeClr val="tx1">
                  <a:lumMod val="85000"/>
                  <a:lumOff val="15000"/>
                </a:schemeClr>
              </a:solidFill>
              <a:ea typeface="Open Sans"/>
              <a:cs typeface="Open Sans"/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dirty="0">
              <a:solidFill>
                <a:schemeClr val="tx1">
                  <a:lumMod val="85000"/>
                  <a:lumOff val="15000"/>
                </a:schemeClr>
              </a:solidFill>
              <a:ea typeface="Open Sans"/>
              <a:cs typeface="Open Sans"/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dirty="0" smtClean="0">
              <a:solidFill>
                <a:schemeClr val="tx1">
                  <a:lumMod val="85000"/>
                  <a:lumOff val="15000"/>
                </a:schemeClr>
              </a:solidFill>
              <a:ea typeface="Open Sans"/>
              <a:cs typeface="Open Sans"/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r>
              <a:rPr lang="es-A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  <a:sym typeface="Open Sans"/>
              </a:rPr>
              <a:t>Actividades </a:t>
            </a:r>
            <a:r>
              <a:rPr lang="es-AR" sz="28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  <a:sym typeface="Open Sans"/>
              </a:rPr>
              <a:t>de sensibilización </a:t>
            </a:r>
            <a:r>
              <a:rPr lang="es-A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  <a:sym typeface="Open Sans"/>
              </a:rPr>
              <a:t>abiertas</a:t>
            </a: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dirty="0" smtClean="0">
              <a:solidFill>
                <a:schemeClr val="tx1">
                  <a:lumMod val="85000"/>
                  <a:lumOff val="15000"/>
                </a:schemeClr>
              </a:solidFill>
              <a:ea typeface="Open Sans"/>
              <a:cs typeface="Open Sans"/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dirty="0" smtClean="0">
              <a:solidFill>
                <a:schemeClr val="tx1">
                  <a:lumMod val="85000"/>
                  <a:lumOff val="15000"/>
                </a:schemeClr>
              </a:solidFill>
              <a:ea typeface="Open Sans"/>
              <a:cs typeface="Open Sans"/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r>
              <a:rPr lang="es-A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  <a:sym typeface="Open Sans"/>
              </a:rPr>
              <a:t>Formación </a:t>
            </a:r>
            <a:r>
              <a:rPr lang="es-AR" sz="28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  <a:sym typeface="Open Sans"/>
              </a:rPr>
              <a:t>de </a:t>
            </a:r>
            <a:r>
              <a:rPr lang="es-A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  <a:sym typeface="Open Sans"/>
              </a:rPr>
              <a:t>formadores</a:t>
            </a:r>
          </a:p>
          <a:p>
            <a:endParaRPr lang="es-AR" sz="2800" dirty="0" smtClean="0"/>
          </a:p>
          <a:p>
            <a:r>
              <a:rPr lang="es-AR" sz="2800" dirty="0"/>
              <a:t>D</a:t>
            </a:r>
            <a:r>
              <a:rPr lang="es-AR" sz="2800" dirty="0" smtClean="0"/>
              <a:t>esarrollo </a:t>
            </a:r>
            <a:r>
              <a:rPr lang="es-AR" sz="2800" dirty="0"/>
              <a:t>de las habilidades n</a:t>
            </a:r>
            <a:r>
              <a:rPr lang="es-AR" sz="2800" dirty="0" smtClean="0"/>
              <a:t>ecesarias </a:t>
            </a:r>
            <a:r>
              <a:rPr lang="es-AR" sz="2800" dirty="0"/>
              <a:t>para </a:t>
            </a:r>
            <a:r>
              <a:rPr lang="es-AR" sz="2800" dirty="0" smtClean="0"/>
              <a:t>emprender</a:t>
            </a:r>
            <a:endParaRPr lang="es-AR" sz="2800" dirty="0"/>
          </a:p>
          <a:p>
            <a:endParaRPr lang="es-AR" sz="2800" dirty="0" smtClean="0"/>
          </a:p>
          <a:p>
            <a:r>
              <a:rPr lang="es-AR" sz="2800" dirty="0" smtClean="0"/>
              <a:t>Instancias presenciales y </a:t>
            </a:r>
            <a:r>
              <a:rPr lang="es-AR" sz="2800" dirty="0" err="1" smtClean="0"/>
              <a:t>semi</a:t>
            </a:r>
            <a:r>
              <a:rPr lang="es-AR" sz="2800" dirty="0" smtClean="0"/>
              <a:t>-presenciales</a:t>
            </a:r>
            <a:endParaRPr lang="es-AR" sz="2800" dirty="0"/>
          </a:p>
          <a:p>
            <a:r>
              <a:rPr lang="es-AR" sz="2800" dirty="0"/>
              <a:t/>
            </a:r>
            <a:br>
              <a:rPr lang="es-AR" sz="2800" dirty="0"/>
            </a:br>
            <a:endParaRPr lang="es-AR" sz="2800" dirty="0">
              <a:solidFill>
                <a:schemeClr val="tx1">
                  <a:lumMod val="85000"/>
                  <a:lumOff val="15000"/>
                </a:schemeClr>
              </a:solidFill>
              <a:ea typeface="Open Sans"/>
              <a:cs typeface="Open Sans"/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>
              <a:solidFill>
                <a:srgbClr val="0070C0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0" y="206787"/>
            <a:ext cx="2123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CAPACITACIONES</a:t>
            </a:r>
            <a:endParaRPr lang="es-A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8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40"/>
          <p:cNvSpPr txBox="1"/>
          <p:nvPr/>
        </p:nvSpPr>
        <p:spPr>
          <a:xfrm>
            <a:off x="2411760" y="1847002"/>
            <a:ext cx="6308668" cy="424629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>
              <a:solidFill>
                <a:srgbClr val="0070C0"/>
              </a:solidFill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r>
              <a:rPr lang="es-AR" sz="2800" b="1" dirty="0" smtClean="0">
                <a:solidFill>
                  <a:srgbClr val="0070C0"/>
                </a:solidFill>
                <a:sym typeface="Open Sans"/>
              </a:rPr>
              <a:t>CIUDADES PARA EMPRENDER: </a:t>
            </a:r>
            <a:r>
              <a:rPr lang="es-A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  <a:sym typeface="Open Sans"/>
              </a:rPr>
              <a:t>desarrollo de políticas emprendedoras con mesas de trabajo local. </a:t>
            </a:r>
          </a:p>
          <a:p>
            <a:pPr lvl="0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r>
              <a:rPr lang="es-AR" sz="2800" b="1" dirty="0" smtClean="0">
                <a:solidFill>
                  <a:srgbClr val="0070C0"/>
                </a:solidFill>
                <a:sym typeface="Open Sans"/>
              </a:rPr>
              <a:t>CLUB EMPRENDEDOR:</a:t>
            </a:r>
            <a:r>
              <a:rPr lang="es-AR" sz="2800" dirty="0" smtClean="0">
                <a:sym typeface="Open Sans"/>
              </a:rPr>
              <a:t> desarrollo de espacios de trabajo colaborativo. Equipamiento de nuevas tecnologías.</a:t>
            </a: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>
              <a:solidFill>
                <a:srgbClr val="0070C0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r>
              <a:rPr lang="es-AR" sz="2800" b="1" dirty="0" smtClean="0">
                <a:solidFill>
                  <a:srgbClr val="0070C0"/>
                </a:solidFill>
                <a:sym typeface="Open Sans"/>
              </a:rPr>
              <a:t> </a:t>
            </a:r>
            <a:endParaRPr lang="es-AR" sz="2800" b="1" dirty="0">
              <a:solidFill>
                <a:srgbClr val="0070C0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r>
              <a:rPr lang="es-AR" sz="2800" b="1" dirty="0" smtClean="0">
                <a:solidFill>
                  <a:srgbClr val="0070C0"/>
                </a:solidFill>
                <a:sym typeface="Open Sans"/>
              </a:rPr>
              <a:t>EVENTOS INCUBAR: </a:t>
            </a:r>
            <a:r>
              <a:rPr lang="es-AR" sz="2800" dirty="0">
                <a:sym typeface="Open Sans"/>
              </a:rPr>
              <a:t>fortalecimiento de </a:t>
            </a:r>
            <a:r>
              <a:rPr lang="es-AR" sz="2800" dirty="0" smtClean="0">
                <a:sym typeface="Open Sans"/>
              </a:rPr>
              <a:t>incubadoras</a:t>
            </a: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dirty="0"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dirty="0" smtClean="0"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dirty="0">
              <a:sym typeface="Open Sans"/>
            </a:endParaRPr>
          </a:p>
          <a:p>
            <a:pPr algn="ctr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3000" b="1" i="1" dirty="0" smtClean="0">
              <a:solidFill>
                <a:srgbClr val="009BD2"/>
              </a:solidFill>
              <a:sym typeface="Open Sans"/>
            </a:endParaRPr>
          </a:p>
          <a:p>
            <a:pPr algn="ctr"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3000" b="1" i="1" dirty="0">
              <a:solidFill>
                <a:srgbClr val="009BD2"/>
              </a:solidFill>
              <a:sym typeface="Open Sans"/>
            </a:endParaRPr>
          </a:p>
          <a:p>
            <a:pPr algn="ctr">
              <a:lnSpc>
                <a:spcPct val="70000"/>
              </a:lnSpc>
              <a:buClr>
                <a:srgbClr val="000000"/>
              </a:buClr>
              <a:buSzPct val="25000"/>
            </a:pPr>
            <a:r>
              <a:rPr lang="es-AR" sz="3000" b="1" i="1" dirty="0" smtClean="0">
                <a:solidFill>
                  <a:srgbClr val="009BD2"/>
                </a:solidFill>
                <a:sym typeface="Open Sans"/>
                <a:hlinkClick r:id="rId2"/>
              </a:rPr>
              <a:t>ssemprendedores@produccion.gob.ar</a:t>
            </a:r>
            <a:r>
              <a:rPr lang="es-AR" sz="3000" b="1" i="1" dirty="0" smtClean="0">
                <a:solidFill>
                  <a:srgbClr val="009BD2"/>
                </a:solidFill>
                <a:sym typeface="Open Sans"/>
              </a:rPr>
              <a:t> </a:t>
            </a:r>
            <a:endParaRPr lang="es-AR" sz="3000" b="1" i="1" dirty="0">
              <a:solidFill>
                <a:srgbClr val="009BD2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>
              <a:solidFill>
                <a:srgbClr val="0070C0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>
              <a:solidFill>
                <a:srgbClr val="0070C0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25000"/>
            </a:pPr>
            <a:endParaRPr lang="es-AR" sz="2800" b="1" dirty="0" smtClean="0">
              <a:solidFill>
                <a:srgbClr val="0070C0"/>
              </a:solidFill>
              <a:sym typeface="Open Sans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0" y="206787"/>
            <a:ext cx="2123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COMUNIDAD</a:t>
            </a:r>
            <a:endParaRPr lang="es-A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65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Marcador de contenido 1"/>
          <p:cNvSpPr>
            <a:spLocks noGrp="1"/>
          </p:cNvSpPr>
          <p:nvPr>
            <p:ph idx="1"/>
          </p:nvPr>
        </p:nvSpPr>
        <p:spPr>
          <a:xfrm>
            <a:off x="1326468" y="2636912"/>
            <a:ext cx="6491064" cy="1296144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chemeClr val="bg1"/>
                </a:solidFill>
              </a:rPr>
              <a:t>PROGRAMAS PARA LAS PEQUEÑAS Y MEDIANAS EMPRESAS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3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Triángulo rectángulo"/>
          <p:cNvSpPr/>
          <p:nvPr/>
        </p:nvSpPr>
        <p:spPr>
          <a:xfrm>
            <a:off x="0" y="1916832"/>
            <a:ext cx="4283968" cy="4941168"/>
          </a:xfrm>
          <a:prstGeom prst="rtTriangle">
            <a:avLst/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Triángulo rectángulo"/>
          <p:cNvSpPr/>
          <p:nvPr/>
        </p:nvSpPr>
        <p:spPr>
          <a:xfrm>
            <a:off x="0" y="3068960"/>
            <a:ext cx="3347864" cy="378904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123728" y="0"/>
            <a:ext cx="7020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CuadroTexto"/>
          <p:cNvSpPr txBox="1"/>
          <p:nvPr/>
        </p:nvSpPr>
        <p:spPr>
          <a:xfrm>
            <a:off x="0" y="206787"/>
            <a:ext cx="2123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CAPACITACION </a:t>
            </a:r>
            <a:r>
              <a:rPr lang="en-US" sz="2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PyME</a:t>
            </a:r>
            <a:endParaRPr lang="es-AR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267744" y="206787"/>
            <a:ext cx="6624736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EN INSTITUCIONES</a:t>
            </a:r>
            <a:endParaRPr lang="es-AR" sz="2800" b="1" dirty="0" smtClean="0">
              <a:solidFill>
                <a:srgbClr val="0070C0"/>
              </a:solidFill>
            </a:endParaRPr>
          </a:p>
          <a:p>
            <a:endParaRPr lang="en-US" sz="2800" b="1" dirty="0">
              <a:solidFill>
                <a:srgbClr val="0070C0"/>
              </a:solidFill>
            </a:endParaRPr>
          </a:p>
          <a:p>
            <a:r>
              <a:rPr lang="en-US" sz="2800" b="1" dirty="0" smtClean="0">
                <a:solidFill>
                  <a:srgbClr val="0070C0"/>
                </a:solidFill>
              </a:rPr>
              <a:t>EN EMPRESA</a:t>
            </a:r>
          </a:p>
          <a:p>
            <a:endParaRPr lang="en-US" sz="2800" b="1" dirty="0">
              <a:solidFill>
                <a:srgbClr val="0070C0"/>
              </a:solidFill>
            </a:endParaRPr>
          </a:p>
          <a:p>
            <a:r>
              <a:rPr lang="en-US" sz="2800" b="1" dirty="0" smtClean="0">
                <a:solidFill>
                  <a:srgbClr val="0070C0"/>
                </a:solidFill>
              </a:rPr>
              <a:t>A</a:t>
            </a:r>
            <a:r>
              <a:rPr lang="es-AR" sz="2800" b="1" dirty="0" smtClean="0">
                <a:solidFill>
                  <a:srgbClr val="0070C0"/>
                </a:solidFill>
              </a:rPr>
              <a:t> DISTANCIA</a:t>
            </a:r>
          </a:p>
          <a:p>
            <a:endParaRPr lang="es-AR" sz="2800" b="1" dirty="0" smtClean="0">
              <a:solidFill>
                <a:srgbClr val="0070C0"/>
              </a:solidFill>
            </a:endParaRPr>
          </a:p>
          <a:p>
            <a:r>
              <a:rPr lang="en-US" sz="2800" b="1" dirty="0" smtClean="0">
                <a:solidFill>
                  <a:srgbClr val="0070C0"/>
                </a:solidFill>
              </a:rPr>
              <a:t>EN SEMINARIOS</a:t>
            </a:r>
            <a:endParaRPr lang="es-AR" sz="2800" b="1" dirty="0" smtClean="0">
              <a:solidFill>
                <a:srgbClr val="0070C0"/>
              </a:solidFill>
            </a:endParaRPr>
          </a:p>
          <a:p>
            <a:endParaRPr lang="es-AR" sz="2800" b="1" dirty="0" smtClean="0">
              <a:solidFill>
                <a:srgbClr val="0070C0"/>
              </a:solidFill>
            </a:endParaRPr>
          </a:p>
          <a:p>
            <a:r>
              <a:rPr lang="en-US" sz="2800" b="1" dirty="0" smtClean="0">
                <a:solidFill>
                  <a:srgbClr val="0070C0"/>
                </a:solidFill>
              </a:rPr>
              <a:t>A TRAVES DE CAMARAS SECTORIALES</a:t>
            </a:r>
          </a:p>
          <a:p>
            <a:endParaRPr lang="en-US" sz="2800" b="1" dirty="0" smtClean="0">
              <a:solidFill>
                <a:srgbClr val="0070C0"/>
              </a:solidFill>
            </a:endParaRPr>
          </a:p>
          <a:p>
            <a:endParaRPr lang="en-US" sz="2800" b="1" dirty="0">
              <a:solidFill>
                <a:srgbClr val="0070C0"/>
              </a:solidFill>
            </a:endParaRPr>
          </a:p>
          <a:p>
            <a:pPr algn="ctr"/>
            <a:r>
              <a:rPr lang="en-US" sz="3500" b="1" i="1" dirty="0" smtClean="0">
                <a:solidFill>
                  <a:srgbClr val="0070C0"/>
                </a:solidFill>
              </a:rPr>
              <a:t>CAPACITACION A MEDIDA</a:t>
            </a:r>
            <a:endParaRPr lang="es-AR" sz="35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29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Triángulo rectángulo"/>
          <p:cNvSpPr/>
          <p:nvPr/>
        </p:nvSpPr>
        <p:spPr>
          <a:xfrm>
            <a:off x="0" y="1916832"/>
            <a:ext cx="4283968" cy="4941168"/>
          </a:xfrm>
          <a:prstGeom prst="rtTriangle">
            <a:avLst/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Triángulo rectángulo"/>
          <p:cNvSpPr/>
          <p:nvPr/>
        </p:nvSpPr>
        <p:spPr>
          <a:xfrm>
            <a:off x="0" y="3068960"/>
            <a:ext cx="3347864" cy="378904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123728" y="0"/>
            <a:ext cx="7020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CuadroTexto"/>
          <p:cNvSpPr txBox="1"/>
          <p:nvPr/>
        </p:nvSpPr>
        <p:spPr>
          <a:xfrm>
            <a:off x="0" y="206787"/>
            <a:ext cx="2123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EXPERTOS  </a:t>
            </a:r>
            <a:r>
              <a:rPr lang="en-US" sz="2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PyME</a:t>
            </a:r>
            <a:endParaRPr lang="es-AR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267744" y="206787"/>
            <a:ext cx="662473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INTERPRETAR LA NECESIDAD</a:t>
            </a:r>
          </a:p>
          <a:p>
            <a:endParaRPr lang="es-AR" sz="2800" b="1" dirty="0">
              <a:solidFill>
                <a:srgbClr val="0070C0"/>
              </a:solidFill>
            </a:endParaRPr>
          </a:p>
          <a:p>
            <a:r>
              <a:rPr lang="es-AR" sz="2800" b="1" dirty="0" smtClean="0">
                <a:solidFill>
                  <a:srgbClr val="0070C0"/>
                </a:solidFill>
              </a:rPr>
              <a:t>DIAGNOSTICO</a:t>
            </a:r>
          </a:p>
          <a:p>
            <a:endParaRPr lang="es-AR" sz="2800" b="1" dirty="0" smtClean="0">
              <a:solidFill>
                <a:srgbClr val="0070C0"/>
              </a:solidFill>
            </a:endParaRPr>
          </a:p>
          <a:p>
            <a:r>
              <a:rPr lang="es-AR" sz="2800" b="1" dirty="0" smtClean="0">
                <a:solidFill>
                  <a:srgbClr val="0070C0"/>
                </a:solidFill>
              </a:rPr>
              <a:t>ELABORACION DE UN PLAN DE ACCION</a:t>
            </a:r>
          </a:p>
          <a:p>
            <a:endParaRPr lang="es-AR" sz="2800" b="1" dirty="0">
              <a:solidFill>
                <a:srgbClr val="0070C0"/>
              </a:solidFill>
            </a:endParaRPr>
          </a:p>
          <a:p>
            <a:r>
              <a:rPr lang="es-AR" sz="2800" b="1" dirty="0" smtClean="0">
                <a:solidFill>
                  <a:srgbClr val="0070C0"/>
                </a:solidFill>
              </a:rPr>
              <a:t>ACOMPAÑAMIENTO EN IMPLEMENTACION</a:t>
            </a:r>
          </a:p>
          <a:p>
            <a:endParaRPr lang="es-AR" sz="2800" b="1" dirty="0">
              <a:solidFill>
                <a:srgbClr val="0070C0"/>
              </a:solidFill>
            </a:endParaRPr>
          </a:p>
          <a:p>
            <a:r>
              <a:rPr lang="es-AR" sz="2800" b="1" dirty="0" smtClean="0">
                <a:solidFill>
                  <a:srgbClr val="0070C0"/>
                </a:solidFill>
              </a:rPr>
              <a:t>SEGUIMIENTO EN EL TIEMPO</a:t>
            </a:r>
          </a:p>
          <a:p>
            <a:endParaRPr lang="es-AR" sz="2800" b="1" dirty="0">
              <a:solidFill>
                <a:srgbClr val="0070C0"/>
              </a:solidFill>
            </a:endParaRPr>
          </a:p>
          <a:p>
            <a:r>
              <a:rPr lang="es-AR" sz="2800" b="1" dirty="0" smtClean="0">
                <a:solidFill>
                  <a:srgbClr val="0070C0"/>
                </a:solidFill>
              </a:rPr>
              <a:t>AVAL PARA OTRAS HERRAMIENTAS</a:t>
            </a:r>
            <a:r>
              <a:rPr lang="es-AR" sz="2800" b="1" dirty="0" smtClean="0"/>
              <a:t> </a:t>
            </a:r>
          </a:p>
          <a:p>
            <a:endParaRPr lang="es-AR" sz="2800" b="1" dirty="0"/>
          </a:p>
          <a:p>
            <a:pPr algn="ctr"/>
            <a:r>
              <a:rPr lang="es-AR" sz="2800" b="1" dirty="0" smtClean="0">
                <a:hlinkClick r:id="rId3"/>
              </a:rPr>
              <a:t>mogensenmagali@gmail.com</a:t>
            </a:r>
            <a:r>
              <a:rPr lang="es-AR" sz="2800" b="1" dirty="0" smtClean="0"/>
              <a:t> </a:t>
            </a:r>
          </a:p>
          <a:p>
            <a:endParaRPr lang="es-AR" sz="2800" b="1" dirty="0"/>
          </a:p>
          <a:p>
            <a:endParaRPr lang="es-AR" sz="2800" b="1" dirty="0"/>
          </a:p>
        </p:txBody>
      </p:sp>
    </p:spTree>
    <p:extLst>
      <p:ext uri="{BB962C8B-B14F-4D97-AF65-F5344CB8AC3E}">
        <p14:creationId xmlns:p14="http://schemas.microsoft.com/office/powerpoint/2010/main" val="262798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Triángulo rectángulo"/>
          <p:cNvSpPr/>
          <p:nvPr/>
        </p:nvSpPr>
        <p:spPr>
          <a:xfrm>
            <a:off x="0" y="1916832"/>
            <a:ext cx="4283968" cy="4941168"/>
          </a:xfrm>
          <a:prstGeom prst="rtTriangle">
            <a:avLst/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Triángulo rectángulo"/>
          <p:cNvSpPr/>
          <p:nvPr/>
        </p:nvSpPr>
        <p:spPr>
          <a:xfrm>
            <a:off x="0" y="3068960"/>
            <a:ext cx="3347864" cy="378904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123728" y="0"/>
            <a:ext cx="7020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CuadroTexto"/>
          <p:cNvSpPr txBox="1"/>
          <p:nvPr/>
        </p:nvSpPr>
        <p:spPr>
          <a:xfrm>
            <a:off x="0" y="206787"/>
            <a:ext cx="2123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OBJETIVOS SECRETARIA DE EMPRENDEDORES Y </a:t>
            </a:r>
            <a:r>
              <a:rPr lang="en-US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PyMEs</a:t>
            </a:r>
            <a:endParaRPr lang="es-A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267744" y="260648"/>
            <a:ext cx="662473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solidFill>
                  <a:schemeClr val="accent1">
                    <a:lumMod val="75000"/>
                  </a:schemeClr>
                </a:solidFill>
              </a:rPr>
              <a:t>INNOVACION PRODUCTIVA</a:t>
            </a:r>
          </a:p>
          <a:p>
            <a:endParaRPr lang="es-AR" sz="2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s-AR" sz="2800" b="1" dirty="0" smtClean="0">
                <a:solidFill>
                  <a:schemeClr val="accent1">
                    <a:lumMod val="75000"/>
                  </a:schemeClr>
                </a:solidFill>
              </a:rPr>
              <a:t>DESARROLLO DE CAPACIDADES </a:t>
            </a:r>
          </a:p>
          <a:p>
            <a:endParaRPr lang="es-AR" sz="2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FORTALECER LA ASOCIATIVIDAD</a:t>
            </a:r>
          </a:p>
          <a:p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DESARROLLO CULTURA E INDUSTRIA DEL CAPITAL EMPRENDEDOR</a:t>
            </a:r>
          </a:p>
          <a:p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EMPRESAS FAMILIARES</a:t>
            </a:r>
          </a:p>
          <a:p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ACCESO A MERCADOS REGIONAL Y GLOBALES</a:t>
            </a: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398275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Triángulo rectángulo"/>
          <p:cNvSpPr/>
          <p:nvPr/>
        </p:nvSpPr>
        <p:spPr>
          <a:xfrm>
            <a:off x="0" y="1916832"/>
            <a:ext cx="4283968" cy="4941168"/>
          </a:xfrm>
          <a:prstGeom prst="rtTriangle">
            <a:avLst/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Triángulo rectángulo"/>
          <p:cNvSpPr/>
          <p:nvPr/>
        </p:nvSpPr>
        <p:spPr>
          <a:xfrm>
            <a:off x="0" y="3068960"/>
            <a:ext cx="3347864" cy="378904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149129" y="27384"/>
            <a:ext cx="7020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-108520" y="206787"/>
            <a:ext cx="23762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PROGRAMA DE APOYO A LA COMPETITIVIDAD</a:t>
            </a:r>
          </a:p>
          <a:p>
            <a:pPr algn="ctr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EMPRESAS</a:t>
            </a:r>
            <a:endParaRPr lang="es-AR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267744" y="206787"/>
            <a:ext cx="66247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COBERTURA DE SISTEMAS DE GESTION</a:t>
            </a:r>
          </a:p>
          <a:p>
            <a:endParaRPr lang="es-AR" sz="2800" b="1" dirty="0">
              <a:solidFill>
                <a:srgbClr val="0070C0"/>
              </a:solidFill>
            </a:endParaRPr>
          </a:p>
          <a:p>
            <a:r>
              <a:rPr lang="es-AR" sz="2800" b="1" dirty="0" smtClean="0">
                <a:solidFill>
                  <a:srgbClr val="0070C0"/>
                </a:solidFill>
              </a:rPr>
              <a:t>DISE</a:t>
            </a:r>
            <a:r>
              <a:rPr lang="en-US" sz="2800" b="1" dirty="0" smtClean="0">
                <a:solidFill>
                  <a:srgbClr val="0070C0"/>
                </a:solidFill>
              </a:rPr>
              <a:t>ÑO DE PRODUCTO</a:t>
            </a:r>
            <a:endParaRPr lang="es-AR" sz="2800" b="1" dirty="0" smtClean="0">
              <a:solidFill>
                <a:srgbClr val="0070C0"/>
              </a:solidFill>
            </a:endParaRPr>
          </a:p>
          <a:p>
            <a:endParaRPr lang="es-AR" sz="2800" b="1" dirty="0" smtClean="0">
              <a:solidFill>
                <a:srgbClr val="0070C0"/>
              </a:solidFill>
            </a:endParaRPr>
          </a:p>
          <a:p>
            <a:r>
              <a:rPr lang="es-AR" sz="2800" b="1" dirty="0" smtClean="0">
                <a:solidFill>
                  <a:srgbClr val="0070C0"/>
                </a:solidFill>
              </a:rPr>
              <a:t>APOYO A ESTRATEGIA DE MARKETING</a:t>
            </a:r>
          </a:p>
          <a:p>
            <a:endParaRPr lang="es-AR" sz="2800" b="1" dirty="0">
              <a:solidFill>
                <a:srgbClr val="0070C0"/>
              </a:solidFill>
            </a:endParaRPr>
          </a:p>
          <a:p>
            <a:r>
              <a:rPr lang="es-AR" sz="2800" b="1" dirty="0" smtClean="0">
                <a:solidFill>
                  <a:srgbClr val="0070C0"/>
                </a:solidFill>
              </a:rPr>
              <a:t>IMAGEN CORPORATIVA</a:t>
            </a:r>
          </a:p>
          <a:p>
            <a:endParaRPr lang="en-US" sz="2800" b="1" dirty="0">
              <a:solidFill>
                <a:srgbClr val="0070C0"/>
              </a:solidFill>
            </a:endParaRPr>
          </a:p>
          <a:p>
            <a:r>
              <a:rPr lang="en-US" sz="2800" b="1" dirty="0" smtClean="0">
                <a:solidFill>
                  <a:srgbClr val="0070C0"/>
                </a:solidFill>
              </a:rPr>
              <a:t>APOYO AL ACCESO A LA LEY DE SOFTWARE</a:t>
            </a:r>
            <a:endParaRPr lang="es-AR" sz="2800" b="1" dirty="0" smtClean="0">
              <a:solidFill>
                <a:srgbClr val="0070C0"/>
              </a:solidFill>
            </a:endParaRPr>
          </a:p>
          <a:p>
            <a:endParaRPr lang="en-US" sz="2800" b="1" dirty="0">
              <a:solidFill>
                <a:srgbClr val="0070C0"/>
              </a:solidFill>
            </a:endParaRPr>
          </a:p>
          <a:p>
            <a:pPr algn="ctr"/>
            <a:r>
              <a:rPr lang="es-AR" sz="2800" b="1" dirty="0" smtClean="0">
                <a:solidFill>
                  <a:srgbClr val="0070C0"/>
                </a:solidFill>
                <a:hlinkClick r:id="rId2"/>
              </a:rPr>
              <a:t>infopac@producción.gob.ar</a:t>
            </a:r>
            <a:r>
              <a:rPr lang="es-AR" sz="2800" b="1" dirty="0" smtClean="0">
                <a:solidFill>
                  <a:srgbClr val="0070C0"/>
                </a:solidFill>
              </a:rPr>
              <a:t> </a:t>
            </a:r>
            <a:endParaRPr lang="es-AR" sz="2800" b="1" dirty="0">
              <a:solidFill>
                <a:srgbClr val="0070C0"/>
              </a:solidFill>
            </a:endParaRPr>
          </a:p>
          <a:p>
            <a:endParaRPr lang="es-AR" sz="2800" b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08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Triángulo rectángulo"/>
          <p:cNvSpPr/>
          <p:nvPr/>
        </p:nvSpPr>
        <p:spPr>
          <a:xfrm>
            <a:off x="0" y="1916832"/>
            <a:ext cx="4283968" cy="4941168"/>
          </a:xfrm>
          <a:prstGeom prst="rtTriangle">
            <a:avLst/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Triángulo rectángulo"/>
          <p:cNvSpPr/>
          <p:nvPr/>
        </p:nvSpPr>
        <p:spPr>
          <a:xfrm>
            <a:off x="0" y="3068960"/>
            <a:ext cx="3347864" cy="378904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149129" y="27384"/>
            <a:ext cx="7020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-108520" y="206787"/>
            <a:ext cx="23762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PROGRAMA DE APOYO A LA COMPETITIVIDAD</a:t>
            </a:r>
          </a:p>
          <a:p>
            <a:pPr algn="ctr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CLUSTERS</a:t>
            </a:r>
            <a:endParaRPr lang="es-AR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267744" y="206787"/>
            <a:ext cx="662473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ASOCIATIVIDAD</a:t>
            </a:r>
          </a:p>
          <a:p>
            <a:endParaRPr lang="en-US" sz="2800" b="1" dirty="0">
              <a:solidFill>
                <a:srgbClr val="0070C0"/>
              </a:solidFill>
            </a:endParaRPr>
          </a:p>
          <a:p>
            <a:r>
              <a:rPr lang="en-US" sz="2800" b="1" dirty="0" smtClean="0">
                <a:solidFill>
                  <a:srgbClr val="0070C0"/>
                </a:solidFill>
              </a:rPr>
              <a:t>BIENES DE CAPITAL</a:t>
            </a:r>
          </a:p>
          <a:p>
            <a:endParaRPr lang="en-US" sz="2800" b="1" dirty="0">
              <a:solidFill>
                <a:srgbClr val="0070C0"/>
              </a:solidFill>
            </a:endParaRPr>
          </a:p>
          <a:p>
            <a:r>
              <a:rPr lang="en-US" sz="2800" b="1" dirty="0" smtClean="0">
                <a:solidFill>
                  <a:srgbClr val="0070C0"/>
                </a:solidFill>
              </a:rPr>
              <a:t>CAPACITACION TECNICA</a:t>
            </a:r>
          </a:p>
          <a:p>
            <a:endParaRPr lang="en-US" sz="2800" b="1" dirty="0">
              <a:solidFill>
                <a:srgbClr val="0070C0"/>
              </a:solidFill>
            </a:endParaRPr>
          </a:p>
          <a:p>
            <a:r>
              <a:rPr lang="en-US" sz="2800" b="1" dirty="0" smtClean="0">
                <a:solidFill>
                  <a:srgbClr val="0070C0"/>
                </a:solidFill>
              </a:rPr>
              <a:t>DESARROLLO DE TECNOLOGIA</a:t>
            </a:r>
          </a:p>
          <a:p>
            <a:endParaRPr lang="en-US" sz="2800" b="1" dirty="0">
              <a:solidFill>
                <a:srgbClr val="0070C0"/>
              </a:solidFill>
            </a:endParaRPr>
          </a:p>
          <a:p>
            <a:r>
              <a:rPr lang="en-US" sz="2800" b="1" dirty="0" smtClean="0">
                <a:solidFill>
                  <a:srgbClr val="0070C0"/>
                </a:solidFill>
              </a:rPr>
              <a:t>FORTALECIMIENTO DE LA CADENA DE VALOR</a:t>
            </a:r>
          </a:p>
          <a:p>
            <a:endParaRPr lang="en-US" sz="2800" b="1" dirty="0">
              <a:solidFill>
                <a:srgbClr val="0070C0"/>
              </a:solidFill>
            </a:endParaRPr>
          </a:p>
          <a:p>
            <a:pPr algn="ctr"/>
            <a:r>
              <a:rPr lang="es-AR" sz="2800" b="1" dirty="0">
                <a:solidFill>
                  <a:srgbClr val="0070C0"/>
                </a:solidFill>
                <a:hlinkClick r:id="rId2"/>
              </a:rPr>
              <a:t>infopac@producción.gob.ar</a:t>
            </a:r>
            <a:r>
              <a:rPr lang="es-AR" sz="2800" b="1" dirty="0">
                <a:solidFill>
                  <a:srgbClr val="0070C0"/>
                </a:solidFill>
              </a:rPr>
              <a:t> </a:t>
            </a:r>
          </a:p>
          <a:p>
            <a:endParaRPr lang="es-AR" sz="2800" b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39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Triángulo rectángulo"/>
          <p:cNvSpPr/>
          <p:nvPr/>
        </p:nvSpPr>
        <p:spPr>
          <a:xfrm>
            <a:off x="0" y="1916832"/>
            <a:ext cx="4283968" cy="4941168"/>
          </a:xfrm>
          <a:prstGeom prst="rtTriangle">
            <a:avLst/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Triángulo rectángulo"/>
          <p:cNvSpPr/>
          <p:nvPr/>
        </p:nvSpPr>
        <p:spPr>
          <a:xfrm>
            <a:off x="0" y="3068960"/>
            <a:ext cx="3347864" cy="378904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123728" y="0"/>
            <a:ext cx="7020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CuadroTexto"/>
          <p:cNvSpPr txBox="1"/>
          <p:nvPr/>
        </p:nvSpPr>
        <p:spPr>
          <a:xfrm>
            <a:off x="0" y="206787"/>
            <a:ext cx="21237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PLAN </a:t>
            </a:r>
          </a:p>
          <a:p>
            <a:pPr algn="ctr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NACIONAL</a:t>
            </a:r>
          </a:p>
          <a:p>
            <a:pPr algn="ctr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 CALIDAD</a:t>
            </a:r>
          </a:p>
          <a:p>
            <a:pPr algn="ctr"/>
            <a:r>
              <a:rPr lang="en-US" sz="2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PyME</a:t>
            </a:r>
            <a:endParaRPr lang="es-AR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339752" y="476672"/>
            <a:ext cx="61926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smtClean="0">
                <a:solidFill>
                  <a:srgbClr val="0070C0"/>
                </a:solidFill>
              </a:rPr>
              <a:t>FOMENTAR LA CALIDAD COMO CULTURA Y BASE PARA EL DESARROLLO FUTURO, COMPETITIVIDAD LOCAL, ACCESO A LOS MERCADOS GLOBALES, CON FOCO EN PROCESOS, PRODUCTOS, RECURSOS HUMANOS Y MEDIO AMBIENTE</a:t>
            </a:r>
            <a:endParaRPr lang="es-AR" dirty="0">
              <a:solidFill>
                <a:srgbClr val="0070C0"/>
              </a:solidFill>
            </a:endParaRPr>
          </a:p>
        </p:txBody>
      </p:sp>
      <p:pic>
        <p:nvPicPr>
          <p:cNvPr id="1030" name="Picture 6" descr="http://logonoid.com/images/iso-9001-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071211"/>
            <a:ext cx="1728192" cy="78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blog.minsteronline.co.uk/wp-content/uploads/2013/01/iso-14001-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89337"/>
            <a:ext cx="1728192" cy="75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unitedelectronicrecycling.com/wp-content/uploads/2013/10/ohsas-18001-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9" y="3121551"/>
            <a:ext cx="1728191" cy="68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2288848" y="407707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PRODUCTIVIDAD</a:t>
            </a:r>
            <a:endParaRPr lang="es-A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453704" y="4077072"/>
            <a:ext cx="1964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SUSTENTABILIDAD</a:t>
            </a:r>
            <a:endParaRPr lang="es-AR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815505" y="407707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SEGURIDAD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339752" y="4581128"/>
            <a:ext cx="6192688" cy="4770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solidFill>
                  <a:schemeClr val="bg1"/>
                </a:solidFill>
              </a:rPr>
              <a:t>GESTION RESPONSABLE Y SUSTENTABLE</a:t>
            </a:r>
            <a:endParaRPr lang="es-AR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22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Marcador de contenido 1"/>
          <p:cNvSpPr>
            <a:spLocks noGrp="1"/>
          </p:cNvSpPr>
          <p:nvPr>
            <p:ph idx="1"/>
          </p:nvPr>
        </p:nvSpPr>
        <p:spPr>
          <a:xfrm>
            <a:off x="1326468" y="2636912"/>
            <a:ext cx="6491064" cy="1296144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chemeClr val="bg1"/>
                </a:solidFill>
              </a:rPr>
              <a:t>FINANCIAMIENTO PARA LAS PEQUEÑAS Y MEDIANAS EMPRESAS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88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Triángulo rectángulo"/>
          <p:cNvSpPr/>
          <p:nvPr/>
        </p:nvSpPr>
        <p:spPr>
          <a:xfrm>
            <a:off x="0" y="1916832"/>
            <a:ext cx="4283968" cy="4941168"/>
          </a:xfrm>
          <a:prstGeom prst="rtTriangle">
            <a:avLst/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Triángulo rectángulo"/>
          <p:cNvSpPr/>
          <p:nvPr/>
        </p:nvSpPr>
        <p:spPr>
          <a:xfrm>
            <a:off x="0" y="3068960"/>
            <a:ext cx="3347864" cy="378904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123728" y="0"/>
            <a:ext cx="7020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CuadroTexto"/>
          <p:cNvSpPr txBox="1"/>
          <p:nvPr/>
        </p:nvSpPr>
        <p:spPr>
          <a:xfrm>
            <a:off x="0" y="206787"/>
            <a:ext cx="21237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 BANCARIZABLES</a:t>
            </a:r>
          </a:p>
          <a:p>
            <a:pPr algn="ctr"/>
            <a:endParaRPr lang="en-US" sz="2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FONAPYME</a:t>
            </a:r>
            <a:endParaRPr lang="es-AR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267744" y="206787"/>
            <a:ext cx="6624736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0070C0"/>
                </a:solidFill>
              </a:rPr>
              <a:t>FONAPYME</a:t>
            </a:r>
          </a:p>
          <a:p>
            <a:endParaRPr lang="en-US" sz="1000" b="1" dirty="0">
              <a:solidFill>
                <a:srgbClr val="0070C0"/>
              </a:solidFill>
            </a:endParaRPr>
          </a:p>
          <a:p>
            <a:endParaRPr lang="en-US" sz="1000" b="1" dirty="0" smtClean="0">
              <a:solidFill>
                <a:srgbClr val="0070C0"/>
              </a:solidFill>
            </a:endParaRPr>
          </a:p>
          <a:p>
            <a:pPr algn="ctr"/>
            <a:endParaRPr lang="en-US" sz="2600" b="1" dirty="0" smtClean="0">
              <a:solidFill>
                <a:srgbClr val="0070C0"/>
              </a:solidFill>
              <a:hlinkClick r:id="rId2"/>
            </a:endParaRPr>
          </a:p>
          <a:p>
            <a:pPr algn="ctr"/>
            <a:endParaRPr lang="en-US" sz="2600" b="1" dirty="0">
              <a:solidFill>
                <a:srgbClr val="0070C0"/>
              </a:solidFill>
              <a:hlinkClick r:id="rId2"/>
            </a:endParaRPr>
          </a:p>
          <a:p>
            <a:pPr algn="ctr"/>
            <a:endParaRPr lang="en-US" sz="2600" b="1" dirty="0" smtClean="0">
              <a:solidFill>
                <a:srgbClr val="0070C0"/>
              </a:solidFill>
              <a:hlinkClick r:id="rId2"/>
            </a:endParaRPr>
          </a:p>
          <a:p>
            <a:pPr algn="ctr"/>
            <a:endParaRPr lang="en-US" sz="2600" b="1" dirty="0">
              <a:solidFill>
                <a:srgbClr val="0070C0"/>
              </a:solidFill>
              <a:hlinkClick r:id="rId2"/>
            </a:endParaRPr>
          </a:p>
          <a:p>
            <a:pPr algn="ctr"/>
            <a:endParaRPr lang="en-US" sz="2600" b="1" dirty="0" smtClean="0">
              <a:solidFill>
                <a:srgbClr val="0070C0"/>
              </a:solidFill>
              <a:hlinkClick r:id="rId2"/>
            </a:endParaRPr>
          </a:p>
          <a:p>
            <a:pPr algn="ctr"/>
            <a:endParaRPr lang="en-US" sz="2600" b="1" dirty="0" smtClean="0">
              <a:solidFill>
                <a:srgbClr val="0070C0"/>
              </a:solidFill>
              <a:hlinkClick r:id="rId2"/>
            </a:endParaRPr>
          </a:p>
          <a:p>
            <a:pPr algn="ctr"/>
            <a:endParaRPr lang="en-US" sz="2600" b="1" dirty="0">
              <a:solidFill>
                <a:srgbClr val="0070C0"/>
              </a:solidFill>
              <a:hlinkClick r:id="rId2"/>
            </a:endParaRPr>
          </a:p>
          <a:p>
            <a:pPr algn="ctr"/>
            <a:r>
              <a:rPr lang="en-US" sz="2600" b="1" dirty="0" smtClean="0">
                <a:solidFill>
                  <a:srgbClr val="0070C0"/>
                </a:solidFill>
                <a:hlinkClick r:id="rId2"/>
              </a:rPr>
              <a:t>www.produccion.gob.ar/fonapyme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endParaRPr lang="en-US" sz="2800" b="1" dirty="0">
              <a:solidFill>
                <a:srgbClr val="0070C0"/>
              </a:solidFill>
            </a:endParaRPr>
          </a:p>
          <a:p>
            <a:endParaRPr lang="en-US" sz="10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2600" b="1" dirty="0" smtClean="0">
                <a:solidFill>
                  <a:schemeClr val="tx2">
                    <a:lumMod val="75000"/>
                  </a:schemeClr>
                </a:solidFill>
              </a:rPr>
              <a:t>Director Nacional</a:t>
            </a:r>
            <a:endParaRPr lang="es-AR" sz="2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sz="2600" b="1" dirty="0" smtClean="0">
                <a:solidFill>
                  <a:schemeClr val="tx2">
                    <a:lumMod val="75000"/>
                  </a:schemeClr>
                </a:solidFill>
              </a:rPr>
              <a:t>Federico Zin</a:t>
            </a:r>
            <a:endParaRPr lang="en-US" sz="26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sz="2600" b="1" dirty="0" smtClean="0">
                <a:solidFill>
                  <a:srgbClr val="0070C0"/>
                </a:solidFill>
                <a:hlinkClick r:id="rId3"/>
              </a:rPr>
              <a:t>financiamiento@produccion.gob.ar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986992"/>
            <a:ext cx="6677766" cy="193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835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Triángulo rectángulo"/>
          <p:cNvSpPr/>
          <p:nvPr/>
        </p:nvSpPr>
        <p:spPr>
          <a:xfrm>
            <a:off x="0" y="1916832"/>
            <a:ext cx="4283968" cy="4941168"/>
          </a:xfrm>
          <a:prstGeom prst="rtTriangle">
            <a:avLst/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Triángulo rectángulo"/>
          <p:cNvSpPr/>
          <p:nvPr/>
        </p:nvSpPr>
        <p:spPr>
          <a:xfrm>
            <a:off x="0" y="3068960"/>
            <a:ext cx="3347864" cy="378904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123728" y="0"/>
            <a:ext cx="7020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CuadroTexto"/>
          <p:cNvSpPr txBox="1"/>
          <p:nvPr/>
        </p:nvSpPr>
        <p:spPr>
          <a:xfrm>
            <a:off x="0" y="206787"/>
            <a:ext cx="2123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BONIFICACION DE TASA</a:t>
            </a:r>
            <a:endParaRPr lang="es-AR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474" y="1700808"/>
            <a:ext cx="6758780" cy="36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2339752" y="260648"/>
            <a:ext cx="61926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 smtClean="0">
                <a:solidFill>
                  <a:srgbClr val="0070C0"/>
                </a:solidFill>
              </a:rPr>
              <a:t>REGIMEN BONIFICACION DE TASA</a:t>
            </a:r>
          </a:p>
          <a:p>
            <a:pPr algn="just"/>
            <a:endParaRPr lang="en-US" sz="1000" b="1" dirty="0">
              <a:solidFill>
                <a:srgbClr val="0070C0"/>
              </a:solidFill>
            </a:endParaRPr>
          </a:p>
          <a:p>
            <a:r>
              <a:rPr lang="en-US" sz="2600" dirty="0" smtClean="0">
                <a:solidFill>
                  <a:srgbClr val="0070C0"/>
                </a:solidFill>
              </a:rPr>
              <a:t>CONVENIO BANCO DE INVERSION Y COMERCIO EXTERIOR (BICE)</a:t>
            </a:r>
            <a:endParaRPr lang="es-AR" sz="2600" dirty="0">
              <a:solidFill>
                <a:srgbClr val="0070C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339752" y="5589240"/>
            <a:ext cx="61926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>
                <a:solidFill>
                  <a:srgbClr val="0070C0"/>
                </a:solidFill>
                <a:hlinkClick r:id="rId3"/>
              </a:rPr>
              <a:t>http://www.produccion.gob.ar/regimen-de-bonificacion-de-tasas</a:t>
            </a:r>
            <a:r>
              <a:rPr lang="en-US" sz="2600" b="1" dirty="0" smtClean="0">
                <a:solidFill>
                  <a:srgbClr val="0070C0"/>
                </a:solidFill>
                <a:hlinkClick r:id="rId3"/>
              </a:rPr>
              <a:t>/</a:t>
            </a:r>
            <a:r>
              <a:rPr lang="en-US" sz="2600" b="1" dirty="0" smtClean="0">
                <a:solidFill>
                  <a:srgbClr val="0070C0"/>
                </a:solidFill>
              </a:rPr>
              <a:t> </a:t>
            </a:r>
            <a:endParaRPr lang="es-AR" sz="2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30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Triángulo rectángulo"/>
          <p:cNvSpPr/>
          <p:nvPr/>
        </p:nvSpPr>
        <p:spPr>
          <a:xfrm>
            <a:off x="0" y="1916832"/>
            <a:ext cx="4283968" cy="4941168"/>
          </a:xfrm>
          <a:prstGeom prst="rtTriangle">
            <a:avLst/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Triángulo rectángulo"/>
          <p:cNvSpPr/>
          <p:nvPr/>
        </p:nvSpPr>
        <p:spPr>
          <a:xfrm>
            <a:off x="0" y="3068960"/>
            <a:ext cx="3347864" cy="378904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123728" y="0"/>
            <a:ext cx="7020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474" y="1700808"/>
            <a:ext cx="6758780" cy="2794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0" y="206787"/>
            <a:ext cx="2123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BONIFICACION DE TASA</a:t>
            </a:r>
            <a:endParaRPr lang="es-AR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339752" y="260648"/>
            <a:ext cx="61926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 smtClean="0">
                <a:solidFill>
                  <a:srgbClr val="0070C0"/>
                </a:solidFill>
              </a:rPr>
              <a:t>REGIMEN BONIFICACION DE TASA</a:t>
            </a:r>
          </a:p>
          <a:p>
            <a:pPr algn="just"/>
            <a:endParaRPr lang="en-US" sz="1000" b="1" dirty="0">
              <a:solidFill>
                <a:srgbClr val="0070C0"/>
              </a:solidFill>
            </a:endParaRPr>
          </a:p>
          <a:p>
            <a:r>
              <a:rPr lang="en-US" sz="2600" dirty="0" smtClean="0">
                <a:solidFill>
                  <a:srgbClr val="0070C0"/>
                </a:solidFill>
              </a:rPr>
              <a:t>CONVENIO BANCO DE INVERSION Y COMERCIO EXTERIOR (BNA)</a:t>
            </a:r>
            <a:endParaRPr lang="es-AR" sz="2600" dirty="0">
              <a:solidFill>
                <a:srgbClr val="0070C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339752" y="4494599"/>
            <a:ext cx="61926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>
                <a:solidFill>
                  <a:srgbClr val="0070C0"/>
                </a:solidFill>
                <a:hlinkClick r:id="rId3"/>
              </a:rPr>
              <a:t>http://www.produccion.gob.ar/regimen-de-bonificacion-de-tasas</a:t>
            </a:r>
            <a:r>
              <a:rPr lang="en-US" sz="2600" b="1" dirty="0" smtClean="0">
                <a:solidFill>
                  <a:srgbClr val="0070C0"/>
                </a:solidFill>
                <a:hlinkClick r:id="rId3"/>
              </a:rPr>
              <a:t>/</a:t>
            </a:r>
            <a:r>
              <a:rPr lang="en-US" sz="2600" b="1" dirty="0" smtClean="0">
                <a:solidFill>
                  <a:srgbClr val="0070C0"/>
                </a:solidFill>
              </a:rPr>
              <a:t> </a:t>
            </a:r>
          </a:p>
          <a:p>
            <a:pPr algn="just"/>
            <a:endParaRPr lang="en-US" sz="10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2600" b="1" dirty="0">
                <a:solidFill>
                  <a:schemeClr val="tx2">
                    <a:lumMod val="75000"/>
                  </a:schemeClr>
                </a:solidFill>
              </a:rPr>
              <a:t>Director Nacional</a:t>
            </a:r>
            <a:endParaRPr lang="es-AR" sz="26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sz="2600" b="1" dirty="0">
                <a:solidFill>
                  <a:schemeClr val="tx2">
                    <a:lumMod val="75000"/>
                  </a:schemeClr>
                </a:solidFill>
              </a:rPr>
              <a:t>Federico Zin</a:t>
            </a:r>
          </a:p>
          <a:p>
            <a:pPr algn="ctr"/>
            <a:r>
              <a:rPr lang="en-US" sz="2600" b="1" dirty="0" smtClean="0">
                <a:solidFill>
                  <a:srgbClr val="0070C0"/>
                </a:solidFill>
                <a:hlinkClick r:id="rId4"/>
              </a:rPr>
              <a:t>financiamiento@produccion.gob.ar</a:t>
            </a:r>
            <a:endParaRPr lang="es-AR" sz="2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53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Triángulo rectángulo"/>
          <p:cNvSpPr/>
          <p:nvPr/>
        </p:nvSpPr>
        <p:spPr>
          <a:xfrm>
            <a:off x="0" y="1916832"/>
            <a:ext cx="4283968" cy="4941168"/>
          </a:xfrm>
          <a:prstGeom prst="rtTriangle">
            <a:avLst/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Triángulo rectángulo"/>
          <p:cNvSpPr/>
          <p:nvPr/>
        </p:nvSpPr>
        <p:spPr>
          <a:xfrm>
            <a:off x="0" y="3068960"/>
            <a:ext cx="3347864" cy="378904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123728" y="0"/>
            <a:ext cx="7020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CuadroTexto"/>
          <p:cNvSpPr txBox="1"/>
          <p:nvPr/>
        </p:nvSpPr>
        <p:spPr>
          <a:xfrm>
            <a:off x="0" y="206787"/>
            <a:ext cx="21237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CONTACTO</a:t>
            </a:r>
            <a:endParaRPr lang="es-AR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267744" y="836712"/>
            <a:ext cx="662473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hlinkClick r:id="rId2"/>
              </a:rPr>
              <a:t>www.produccion.gob.ar</a:t>
            </a:r>
          </a:p>
          <a:p>
            <a:pPr algn="ctr"/>
            <a:endParaRPr lang="en-US" sz="3600" b="1" dirty="0">
              <a:hlinkClick r:id="rId2"/>
            </a:endParaRPr>
          </a:p>
          <a:p>
            <a:pPr algn="ctr"/>
            <a:r>
              <a:rPr lang="en-US" sz="3600" b="1" dirty="0" smtClean="0">
                <a:hlinkClick r:id="rId2"/>
              </a:rPr>
              <a:t>empresario@produccion.gob.ar</a:t>
            </a:r>
            <a:endParaRPr lang="en-US" sz="3600" b="1" dirty="0" smtClean="0"/>
          </a:p>
          <a:p>
            <a:pPr algn="ctr"/>
            <a:endParaRPr lang="en-US" sz="4000" b="1" dirty="0"/>
          </a:p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0800-333-7963</a:t>
            </a:r>
          </a:p>
          <a:p>
            <a:pPr algn="ctr"/>
            <a:endParaRPr lang="en-US" sz="4000" b="1" dirty="0">
              <a:solidFill>
                <a:srgbClr val="0070C0"/>
              </a:solidFill>
            </a:endParaRPr>
          </a:p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@</a:t>
            </a:r>
            <a:r>
              <a:rPr lang="en-US" sz="4000" b="1" dirty="0" err="1" smtClean="0">
                <a:solidFill>
                  <a:srgbClr val="0070C0"/>
                </a:solidFill>
              </a:rPr>
              <a:t>damiantestori</a:t>
            </a:r>
            <a:r>
              <a:rPr lang="en-US" sz="4000" b="1" dirty="0" smtClean="0"/>
              <a:t> 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6341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Marcador de contenido 1"/>
          <p:cNvSpPr>
            <a:spLocks noGrp="1"/>
          </p:cNvSpPr>
          <p:nvPr>
            <p:ph idx="1"/>
          </p:nvPr>
        </p:nvSpPr>
        <p:spPr>
          <a:xfrm>
            <a:off x="1326468" y="2636912"/>
            <a:ext cx="6491064" cy="1296144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chemeClr val="bg1"/>
                </a:solidFill>
              </a:rPr>
              <a:t>MARCO REGULATORIO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chemeClr val="bg1"/>
                </a:solidFill>
              </a:rPr>
              <a:t>PAQUETE EJECUTIVO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25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Triángulo rectángulo"/>
          <p:cNvSpPr/>
          <p:nvPr/>
        </p:nvSpPr>
        <p:spPr>
          <a:xfrm>
            <a:off x="0" y="1916832"/>
            <a:ext cx="4283968" cy="4941168"/>
          </a:xfrm>
          <a:prstGeom prst="rtTriangle">
            <a:avLst/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Triángulo rectángulo"/>
          <p:cNvSpPr/>
          <p:nvPr/>
        </p:nvSpPr>
        <p:spPr>
          <a:xfrm>
            <a:off x="0" y="3068960"/>
            <a:ext cx="3347864" cy="378904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123728" y="0"/>
            <a:ext cx="7020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CuadroTexto"/>
          <p:cNvSpPr txBox="1"/>
          <p:nvPr/>
        </p:nvSpPr>
        <p:spPr>
          <a:xfrm>
            <a:off x="0" y="206787"/>
            <a:ext cx="2123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PAQUETE EJECUTIVO</a:t>
            </a:r>
            <a:endParaRPr lang="es-A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106" y="260648"/>
            <a:ext cx="5405310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2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Triángulo rectángulo"/>
          <p:cNvSpPr/>
          <p:nvPr/>
        </p:nvSpPr>
        <p:spPr>
          <a:xfrm>
            <a:off x="0" y="1916832"/>
            <a:ext cx="4283968" cy="4941168"/>
          </a:xfrm>
          <a:prstGeom prst="rtTriangle">
            <a:avLst/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Triángulo rectángulo"/>
          <p:cNvSpPr/>
          <p:nvPr/>
        </p:nvSpPr>
        <p:spPr>
          <a:xfrm>
            <a:off x="0" y="3068960"/>
            <a:ext cx="3347864" cy="378904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123728" y="0"/>
            <a:ext cx="7020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CuadroTexto"/>
          <p:cNvSpPr txBox="1"/>
          <p:nvPr/>
        </p:nvSpPr>
        <p:spPr>
          <a:xfrm>
            <a:off x="0" y="206787"/>
            <a:ext cx="2123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REDUCCION PRESION FISCAL</a:t>
            </a:r>
            <a:endParaRPr lang="es-A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195736" y="961564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200" dirty="0" smtClean="0">
                <a:solidFill>
                  <a:schemeClr val="accent1">
                    <a:lumMod val="75000"/>
                  </a:schemeClr>
                </a:solidFill>
              </a:rPr>
              <a:t>RG 3878/2016</a:t>
            </a:r>
          </a:p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JUNIO + JULIO + AGOSTO 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 SEPTIEMBRE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267744" y="404664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solidFill>
                  <a:schemeClr val="bg1"/>
                </a:solidFill>
              </a:rPr>
              <a:t>PAGO DE IVA TRIMESTRAL 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2267744" y="1816948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solidFill>
                  <a:schemeClr val="bg1"/>
                </a:solidFill>
              </a:rPr>
              <a:t>CERTIFICADO DE NO RETENCION DE IVA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2195736" y="2393012"/>
            <a:ext cx="66247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200" dirty="0" smtClean="0">
                <a:solidFill>
                  <a:schemeClr val="accent1">
                    <a:lumMod val="75000"/>
                  </a:schemeClr>
                </a:solidFill>
              </a:rPr>
              <a:t>AUTOMATICO PARA MICROEMPRESAS CON 2 SALDOS LD</a:t>
            </a:r>
          </a:p>
          <a:p>
            <a:r>
              <a:rPr lang="es-AR" sz="2200" dirty="0" smtClean="0">
                <a:solidFill>
                  <a:schemeClr val="accent1">
                    <a:lumMod val="75000"/>
                  </a:schemeClr>
                </a:solidFill>
              </a:rPr>
              <a:t>PEQUEÑAS Y MEDIANAS T1 </a:t>
            </a:r>
            <a:r>
              <a:rPr lang="es-AR" sz="2200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 TRAMITE FLEXIBLE</a:t>
            </a:r>
          </a:p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EL CERTIFICADO TIENE 6 MESES DE VALIDACION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195736" y="4171727"/>
            <a:ext cx="66247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SUBA DE UMBRALES DE RETENCION</a:t>
            </a:r>
          </a:p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+135% IVA</a:t>
            </a:r>
          </a:p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+400% GANANCIAS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267744" y="3614827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RETENCIONES DE IVA Y GANANCIAS</a:t>
            </a:r>
            <a:endParaRPr lang="es-AR" sz="2800" b="1" dirty="0" smtClean="0">
              <a:solidFill>
                <a:schemeClr val="bg1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195736" y="5930116"/>
            <a:ext cx="66247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DE 180 A 365 DIAS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267744" y="5373216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solidFill>
                  <a:schemeClr val="bg1"/>
                </a:solidFill>
              </a:rPr>
              <a:t>LIQUIDACION DE DIVISAS</a:t>
            </a:r>
          </a:p>
        </p:txBody>
      </p:sp>
    </p:spTree>
    <p:extLst>
      <p:ext uri="{BB962C8B-B14F-4D97-AF65-F5344CB8AC3E}">
        <p14:creationId xmlns:p14="http://schemas.microsoft.com/office/powerpoint/2010/main" val="99484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Triángulo rectángulo"/>
          <p:cNvSpPr/>
          <p:nvPr/>
        </p:nvSpPr>
        <p:spPr>
          <a:xfrm>
            <a:off x="0" y="1916832"/>
            <a:ext cx="4283968" cy="4941168"/>
          </a:xfrm>
          <a:prstGeom prst="rtTriangle">
            <a:avLst/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Triángulo rectángulo"/>
          <p:cNvSpPr/>
          <p:nvPr/>
        </p:nvSpPr>
        <p:spPr>
          <a:xfrm>
            <a:off x="0" y="3068960"/>
            <a:ext cx="3347864" cy="378904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123728" y="0"/>
            <a:ext cx="7020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CuadroTexto"/>
          <p:cNvSpPr txBox="1"/>
          <p:nvPr/>
        </p:nvSpPr>
        <p:spPr>
          <a:xfrm>
            <a:off x="0" y="206787"/>
            <a:ext cx="2123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CLIMA DE NEGOCIOS</a:t>
            </a:r>
            <a:endParaRPr lang="es-A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195736" y="961564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SUPRIME EXIGENCIA OBJETO SOCIAL UNICO (SA Y SRL)</a:t>
            </a:r>
          </a:p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ELIMINA RESTRICCION CAPITAL SOCIAL MINIMO (SRL)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267744" y="404664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solidFill>
                  <a:schemeClr val="bg1"/>
                </a:solidFill>
              </a:rPr>
              <a:t>RESOLUCION 8/2016 IGJ </a:t>
            </a:r>
            <a:r>
              <a:rPr lang="en-US" sz="2800" b="1" dirty="0" smtClean="0">
                <a:solidFill>
                  <a:schemeClr val="bg1"/>
                </a:solidFill>
              </a:rPr>
              <a:t>(BA)</a:t>
            </a:r>
            <a:endParaRPr lang="es-AR" sz="2800" b="1" dirty="0" smtClean="0">
              <a:solidFill>
                <a:schemeClr val="bg1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267744" y="1816948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solidFill>
                  <a:schemeClr val="bg1"/>
                </a:solidFill>
              </a:rPr>
              <a:t>RESOLUCION 9/2016 IGJ (BA)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2195736" y="2393012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MODIFICA HERRAMIENTA PARA AUMENTAR EL VALOR DEL PATRIMONIO NETO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9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Triángulo rectángulo"/>
          <p:cNvSpPr/>
          <p:nvPr/>
        </p:nvSpPr>
        <p:spPr>
          <a:xfrm>
            <a:off x="0" y="1916832"/>
            <a:ext cx="4283968" cy="4941168"/>
          </a:xfrm>
          <a:prstGeom prst="rtTriangle">
            <a:avLst/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Triángulo rectángulo"/>
          <p:cNvSpPr/>
          <p:nvPr/>
        </p:nvSpPr>
        <p:spPr>
          <a:xfrm>
            <a:off x="0" y="3068960"/>
            <a:ext cx="3347864" cy="378904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123728" y="0"/>
            <a:ext cx="7020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CuadroTexto"/>
          <p:cNvSpPr txBox="1"/>
          <p:nvPr/>
        </p:nvSpPr>
        <p:spPr>
          <a:xfrm>
            <a:off x="0" y="206787"/>
            <a:ext cx="2123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MAS CREDITO</a:t>
            </a:r>
            <a:endParaRPr lang="es-A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195736" y="961564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200" dirty="0" smtClean="0">
                <a:solidFill>
                  <a:schemeClr val="accent1">
                    <a:lumMod val="75000"/>
                  </a:schemeClr>
                </a:solidFill>
              </a:rPr>
              <a:t>AUMENTO DE 14% AL 15,5% ($137 MIL MILLONES)</a:t>
            </a:r>
          </a:p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TASA 22%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267744" y="404664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solidFill>
                  <a:schemeClr val="bg1"/>
                </a:solidFill>
              </a:rPr>
              <a:t>LINEA CREDITO INVERSION PRODUCTIVA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2267744" y="1772816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solidFill>
                  <a:schemeClr val="bg1"/>
                </a:solidFill>
              </a:rPr>
              <a:t>CAPITAL DE TRABAJO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2195736" y="2348880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DESCUENTO DE CHEQUE Y VENTA DE FACTURA</a:t>
            </a:r>
          </a:p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AUMENTO DEL 30% AL 50%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195736" y="3761164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PODRAN ACCEDER A CREDITO BANCARIO A CONDICION REGULAR ANTES DEL 31/12/2016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267744" y="3204264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CONTRIBUYENTES AFIP</a:t>
            </a:r>
            <a:endParaRPr lang="es-AR" sz="2800" b="1" dirty="0" smtClean="0">
              <a:solidFill>
                <a:schemeClr val="bg1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195736" y="5251847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INCLUSION FINANCIERA</a:t>
            </a:r>
          </a:p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TASA 16%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267744" y="4694947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MI PRIMER CREDITO</a:t>
            </a:r>
            <a:endParaRPr lang="es-AR" sz="2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28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Marcador de contenido 1"/>
          <p:cNvSpPr>
            <a:spLocks noGrp="1"/>
          </p:cNvSpPr>
          <p:nvPr>
            <p:ph idx="1"/>
          </p:nvPr>
        </p:nvSpPr>
        <p:spPr>
          <a:xfrm>
            <a:off x="1326468" y="2636912"/>
            <a:ext cx="6491064" cy="1296144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chemeClr val="bg1"/>
                </a:solidFill>
              </a:rPr>
              <a:t>MARCO REGULATORIO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chemeClr val="bg1"/>
                </a:solidFill>
              </a:rPr>
              <a:t>PAQUETE LEGISLATIVO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73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Triángulo rectángulo"/>
          <p:cNvSpPr/>
          <p:nvPr/>
        </p:nvSpPr>
        <p:spPr>
          <a:xfrm>
            <a:off x="0" y="1916832"/>
            <a:ext cx="4283968" cy="4941168"/>
          </a:xfrm>
          <a:prstGeom prst="rtTriangle">
            <a:avLst/>
          </a:prstGeom>
          <a:solidFill>
            <a:srgbClr val="009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Triángulo rectángulo"/>
          <p:cNvSpPr/>
          <p:nvPr/>
        </p:nvSpPr>
        <p:spPr>
          <a:xfrm>
            <a:off x="0" y="3068960"/>
            <a:ext cx="3347864" cy="378904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123728" y="0"/>
            <a:ext cx="7020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CuadroTexto"/>
          <p:cNvSpPr txBox="1"/>
          <p:nvPr/>
        </p:nvSpPr>
        <p:spPr>
          <a:xfrm>
            <a:off x="0" y="206787"/>
            <a:ext cx="2123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PRESION TRIBUTARIA</a:t>
            </a:r>
          </a:p>
          <a:p>
            <a:pPr algn="ctr"/>
            <a:endParaRPr lang="en-US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INCENTIVO</a:t>
            </a:r>
            <a:r>
              <a:rPr lang="es-A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A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FISCAL</a:t>
            </a:r>
            <a:endParaRPr lang="en-US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195736" y="961564"/>
            <a:ext cx="662473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COMPENSACION 100% IMPUESTO DEBITOS Y CREDITOS COMO PAGO A CUENTA DE GANANCIAS PARA MICRO Y PEQUEÑAS EMPRESAS</a:t>
            </a:r>
          </a:p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ELIMINACION DEL IMPUESTO A LA GANANCIA MINIMA PRESUNTA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267744" y="404664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solidFill>
                  <a:schemeClr val="bg1"/>
                </a:solidFill>
              </a:rPr>
              <a:t>PRESION TRIBUTARIA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2267744" y="2759443"/>
            <a:ext cx="640871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solidFill>
                  <a:schemeClr val="bg1"/>
                </a:solidFill>
              </a:rPr>
              <a:t>INCENTIVO FISCAL A LA INVERSION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2195736" y="3335507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COMPUTO DEL 8% DE LA INVERSION A CUENTA DE PAGO DEL IMPUESTO A LAS GANANCIAS – HASTA 2% VENTAS</a:t>
            </a:r>
          </a:p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DEVOLUCION DEL IVA DE LAS INVERSIONES – CON CUPO DE $5 MIL MILLONES</a:t>
            </a:r>
            <a:endParaRPr lang="es-AR" sz="2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39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9875</TotalTime>
  <Words>787</Words>
  <Application>Microsoft Office PowerPoint</Application>
  <PresentationFormat>Presentación en pantalla (4:3)</PresentationFormat>
  <Paragraphs>269</Paragraphs>
  <Slides>27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diapositiva</vt:lpstr>
      </vt:variant>
      <vt:variant>
        <vt:i4>27</vt:i4>
      </vt:variant>
    </vt:vector>
  </HeadingPairs>
  <TitlesOfParts>
    <vt:vector size="31" baseType="lpstr">
      <vt:lpstr>Tema de Office</vt:lpstr>
      <vt:lpstr>1_Tema de Office</vt:lpstr>
      <vt:lpstr>2_Tema de Office</vt:lpstr>
      <vt:lpstr>3_Tema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Damian Testori</dc:creator>
  <cp:lastModifiedBy>Eduardo Detoma</cp:lastModifiedBy>
  <cp:revision>76</cp:revision>
  <dcterms:created xsi:type="dcterms:W3CDTF">2016-01-26T01:44:21Z</dcterms:created>
  <dcterms:modified xsi:type="dcterms:W3CDTF">2016-06-29T20:16:44Z</dcterms:modified>
</cp:coreProperties>
</file>